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57" r:id="rId3"/>
    <p:sldId id="271"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14630400" cy="8229600"/>
  <p:notesSz cx="8229600" cy="14630400"/>
  <p:embeddedFontLst>
    <p:embeddedFont>
      <p:font typeface="Bricolage Grotesque Semi Bold" panose="020B0604020202020204" charset="0"/>
      <p:regular r:id="rId19"/>
    </p:embeddedFont>
    <p:embeddedFont>
      <p:font typeface="Consolas" panose="020B0609020204030204" pitchFamily="49" charset="0"/>
      <p:regular r:id="rId20"/>
      <p:bold r:id="rId21"/>
      <p:italic r:id="rId22"/>
      <p:boldItalic r:id="rId23"/>
    </p:embeddedFont>
    <p:embeddedFont>
      <p:font typeface="Inter"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7" d="100"/>
          <a:sy n="67" d="100"/>
        </p:scale>
        <p:origin x="75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857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D01113-FF42-71C5-2278-BCED48847B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4B32B1-DDF1-494C-6F9D-9C4DD7018B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BC8E0A-DE54-691B-1615-C82DEB59D5A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221E094-377F-16D1-8006-0510FC25BC41}"/>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8021096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340887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2C2926"/>
                </a:solidFill>
                <a:latin typeface="Bricolage Grotesque Semi Bold" pitchFamily="34" charset="0"/>
                <a:ea typeface="Bricolage Grotesque Semi Bold" pitchFamily="34" charset="-122"/>
                <a:cs typeface="Bricolage Grotesque Semi Bold" pitchFamily="34" charset="-120"/>
              </a:rPr>
              <a:t>Directories</a:t>
            </a:r>
            <a:endParaRPr lang="en-US" sz="4450" dirty="0"/>
          </a:p>
        </p:txBody>
      </p:sp>
      <p:sp>
        <p:nvSpPr>
          <p:cNvPr id="4" name="Text 1"/>
          <p:cNvSpPr/>
          <p:nvPr/>
        </p:nvSpPr>
        <p:spPr>
          <a:xfrm>
            <a:off x="6280190" y="4457819"/>
            <a:ext cx="7556421" cy="362903"/>
          </a:xfrm>
          <a:prstGeom prst="rect">
            <a:avLst/>
          </a:prstGeom>
          <a:noFill/>
          <a:ln/>
        </p:spPr>
        <p:txBody>
          <a:bodyPr wrap="none" lIns="0" tIns="0" rIns="0" bIns="0" rtlCol="0" anchor="t"/>
          <a:lstStyle/>
          <a:p>
            <a:pPr marL="0" indent="0" algn="l">
              <a:lnSpc>
                <a:spcPts val="2850"/>
              </a:lnSpc>
              <a:buNone/>
            </a:pPr>
            <a:r>
              <a:rPr lang="en-US" sz="2800" dirty="0">
                <a:solidFill>
                  <a:srgbClr val="2C2926"/>
                </a:solidFill>
                <a:latin typeface="Inter" pitchFamily="34" charset="0"/>
                <a:ea typeface="Inter" pitchFamily="34" charset="-122"/>
                <a:cs typeface="Inter" pitchFamily="34" charset="-120"/>
              </a:rPr>
              <a:t>PRESENTED BY :</a:t>
            </a:r>
          </a:p>
          <a:p>
            <a:pPr marL="0" indent="0" algn="l">
              <a:lnSpc>
                <a:spcPts val="2850"/>
              </a:lnSpc>
              <a:buNone/>
            </a:pPr>
            <a:endParaRPr lang="en-US" sz="2800" dirty="0">
              <a:solidFill>
                <a:srgbClr val="2C2926"/>
              </a:solidFill>
              <a:latin typeface="Inter" pitchFamily="34" charset="0"/>
              <a:ea typeface="Inter" pitchFamily="34" charset="-122"/>
              <a:cs typeface="Inter" pitchFamily="34" charset="-120"/>
            </a:endParaRPr>
          </a:p>
          <a:p>
            <a:pPr marL="0" indent="0" algn="l">
              <a:lnSpc>
                <a:spcPts val="2850"/>
              </a:lnSpc>
              <a:buNone/>
            </a:pPr>
            <a:r>
              <a:rPr lang="en-US" sz="1750" dirty="0">
                <a:solidFill>
                  <a:srgbClr val="2C2926"/>
                </a:solidFill>
                <a:latin typeface="Inter" pitchFamily="34" charset="0"/>
                <a:ea typeface="Inter" pitchFamily="34" charset="-122"/>
              </a:rPr>
              <a:t>BHIM RAJ BHANDARAI</a:t>
            </a:r>
          </a:p>
          <a:p>
            <a:pPr marL="0" indent="0" algn="l">
              <a:lnSpc>
                <a:spcPts val="2850"/>
              </a:lnSpc>
              <a:buNone/>
            </a:pPr>
            <a:r>
              <a:rPr lang="en-US" sz="1750" dirty="0">
                <a:solidFill>
                  <a:srgbClr val="2C2926"/>
                </a:solidFill>
                <a:latin typeface="Inter" pitchFamily="34" charset="0"/>
                <a:ea typeface="Inter" pitchFamily="34" charset="-122"/>
              </a:rPr>
              <a:t>ROSHAN SAUD</a:t>
            </a:r>
          </a:p>
          <a:p>
            <a:pPr marL="0" indent="0" algn="l">
              <a:lnSpc>
                <a:spcPts val="2850"/>
              </a:lnSpc>
              <a:buNone/>
            </a:pPr>
            <a:r>
              <a:rPr lang="en-US" sz="1750" dirty="0">
                <a:solidFill>
                  <a:srgbClr val="2C2926"/>
                </a:solidFill>
                <a:latin typeface="Inter" pitchFamily="34" charset="0"/>
                <a:ea typeface="Inter" pitchFamily="34" charset="-122"/>
              </a:rPr>
              <a:t>MANJIL BAJGAIN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37711" y="590907"/>
            <a:ext cx="7112079" cy="658654"/>
          </a:xfrm>
          <a:prstGeom prst="rect">
            <a:avLst/>
          </a:prstGeom>
          <a:noFill/>
          <a:ln/>
        </p:spPr>
        <p:txBody>
          <a:bodyPr wrap="none" lIns="0" tIns="0" rIns="0" bIns="0" rtlCol="0" anchor="t"/>
          <a:lstStyle/>
          <a:p>
            <a:pPr marL="0" indent="0" algn="l">
              <a:lnSpc>
                <a:spcPts val="5150"/>
              </a:lnSpc>
              <a:buNone/>
            </a:pPr>
            <a:r>
              <a:rPr lang="en-US" sz="4100" dirty="0">
                <a:solidFill>
                  <a:srgbClr val="2C2926"/>
                </a:solidFill>
                <a:latin typeface="Bricolage Grotesque Semi Bold" pitchFamily="34" charset="0"/>
                <a:ea typeface="Bricolage Grotesque Semi Bold" pitchFamily="34" charset="-122"/>
                <a:cs typeface="Bricolage Grotesque Semi Bold" pitchFamily="34" charset="-120"/>
              </a:rPr>
              <a:t>File System Implementation</a:t>
            </a:r>
            <a:endParaRPr lang="en-US" sz="4100" dirty="0"/>
          </a:p>
        </p:txBody>
      </p:sp>
      <p:sp>
        <p:nvSpPr>
          <p:cNvPr id="3" name="Text 1"/>
          <p:cNvSpPr/>
          <p:nvPr/>
        </p:nvSpPr>
        <p:spPr>
          <a:xfrm>
            <a:off x="737711" y="1671161"/>
            <a:ext cx="13154977" cy="337304"/>
          </a:xfrm>
          <a:prstGeom prst="rect">
            <a:avLst/>
          </a:prstGeom>
          <a:noFill/>
          <a:ln/>
        </p:spPr>
        <p:txBody>
          <a:bodyPr wrap="none" lIns="0" tIns="0" rIns="0" bIns="0" rtlCol="0" anchor="t"/>
          <a:lstStyle/>
          <a:p>
            <a:pPr marL="0" indent="0" algn="l">
              <a:lnSpc>
                <a:spcPts val="2650"/>
              </a:lnSpc>
              <a:buNone/>
            </a:pPr>
            <a:r>
              <a:rPr lang="en-US" sz="1650" dirty="0">
                <a:solidFill>
                  <a:srgbClr val="2C2926"/>
                </a:solidFill>
                <a:latin typeface="Inter" pitchFamily="34" charset="0"/>
                <a:ea typeface="Inter" pitchFamily="34" charset="-122"/>
                <a:cs typeface="Inter" pitchFamily="34" charset="-120"/>
              </a:rPr>
              <a:t>When studying file systems, it's important to look at it from two distinct perspectives:</a:t>
            </a:r>
            <a:endParaRPr lang="en-US" sz="1650" dirty="0"/>
          </a:p>
        </p:txBody>
      </p:sp>
      <p:sp>
        <p:nvSpPr>
          <p:cNvPr id="4" name="Text 2"/>
          <p:cNvSpPr/>
          <p:nvPr/>
        </p:nvSpPr>
        <p:spPr>
          <a:xfrm>
            <a:off x="737711" y="2456259"/>
            <a:ext cx="2634972" cy="329327"/>
          </a:xfrm>
          <a:prstGeom prst="rect">
            <a:avLst/>
          </a:prstGeom>
          <a:noFill/>
          <a:ln/>
        </p:spPr>
        <p:txBody>
          <a:bodyPr wrap="none" lIns="0" tIns="0" rIns="0" bIns="0" rtlCol="0" anchor="t"/>
          <a:lstStyle/>
          <a:p>
            <a:pPr marL="0" indent="0" algn="l">
              <a:lnSpc>
                <a:spcPts val="2550"/>
              </a:lnSpc>
              <a:buNone/>
            </a:pPr>
            <a:r>
              <a:rPr lang="en-US" sz="2050" dirty="0">
                <a:solidFill>
                  <a:srgbClr val="000000"/>
                </a:solidFill>
                <a:latin typeface="Bricolage Grotesque Semi Bold" pitchFamily="34" charset="0"/>
                <a:ea typeface="Bricolage Grotesque Semi Bold" pitchFamily="34" charset="-122"/>
                <a:cs typeface="Bricolage Grotesque Semi Bold" pitchFamily="34" charset="-120"/>
              </a:rPr>
              <a:t>👤</a:t>
            </a:r>
            <a:r>
              <a:rPr lang="en-US" sz="2050" dirty="0">
                <a:solidFill>
                  <a:srgbClr val="2C2926"/>
                </a:solidFill>
                <a:latin typeface="Bricolage Grotesque Semi Bold" pitchFamily="34" charset="0"/>
                <a:ea typeface="Bricolage Grotesque Semi Bold" pitchFamily="34" charset="-122"/>
                <a:cs typeface="Bricolage Grotesque Semi Bold" pitchFamily="34" charset="-120"/>
              </a:rPr>
              <a:t> User’s View</a:t>
            </a:r>
            <a:endParaRPr lang="en-US" sz="2050" dirty="0"/>
          </a:p>
        </p:txBody>
      </p:sp>
      <p:sp>
        <p:nvSpPr>
          <p:cNvPr id="5" name="Text 3"/>
          <p:cNvSpPr/>
          <p:nvPr/>
        </p:nvSpPr>
        <p:spPr>
          <a:xfrm>
            <a:off x="737711" y="2996327"/>
            <a:ext cx="6320314" cy="337304"/>
          </a:xfrm>
          <a:prstGeom prst="rect">
            <a:avLst/>
          </a:prstGeom>
          <a:noFill/>
          <a:ln/>
        </p:spPr>
        <p:txBody>
          <a:bodyPr wrap="none" lIns="0" tIns="0" rIns="0" bIns="0" rtlCol="0" anchor="t"/>
          <a:lstStyle/>
          <a:p>
            <a:pPr marL="0" indent="0" algn="l">
              <a:lnSpc>
                <a:spcPts val="2650"/>
              </a:lnSpc>
              <a:buNone/>
            </a:pPr>
            <a:r>
              <a:rPr lang="en-US" sz="1650" dirty="0">
                <a:solidFill>
                  <a:srgbClr val="2C2926"/>
                </a:solidFill>
                <a:latin typeface="Inter" pitchFamily="34" charset="0"/>
                <a:ea typeface="Inter" pitchFamily="34" charset="-122"/>
                <a:cs typeface="Inter" pitchFamily="34" charset="-120"/>
              </a:rPr>
              <a:t>Users primarily focus on how they interact with the file system:</a:t>
            </a:r>
            <a:endParaRPr lang="en-US" sz="1650" dirty="0"/>
          </a:p>
        </p:txBody>
      </p:sp>
      <p:sp>
        <p:nvSpPr>
          <p:cNvPr id="6" name="Text 4"/>
          <p:cNvSpPr/>
          <p:nvPr/>
        </p:nvSpPr>
        <p:spPr>
          <a:xfrm>
            <a:off x="737711" y="3523298"/>
            <a:ext cx="6320314" cy="33730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2C2926"/>
                </a:solidFill>
                <a:latin typeface="Inter" pitchFamily="34" charset="0"/>
                <a:ea typeface="Inter" pitchFamily="34" charset="-122"/>
                <a:cs typeface="Inter" pitchFamily="34" charset="-120"/>
              </a:rPr>
              <a:t>How files are named and organized logically.</a:t>
            </a:r>
            <a:endParaRPr lang="en-US" sz="1650" dirty="0"/>
          </a:p>
        </p:txBody>
      </p:sp>
      <p:sp>
        <p:nvSpPr>
          <p:cNvPr id="7" name="Text 5"/>
          <p:cNvSpPr/>
          <p:nvPr/>
        </p:nvSpPr>
        <p:spPr>
          <a:xfrm>
            <a:off x="737711" y="3934301"/>
            <a:ext cx="6320314" cy="674608"/>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2C2926"/>
                </a:solidFill>
                <a:latin typeface="Inter" pitchFamily="34" charset="0"/>
                <a:ea typeface="Inter" pitchFamily="34" charset="-122"/>
                <a:cs typeface="Inter" pitchFamily="34" charset="-120"/>
              </a:rPr>
              <a:t>What actions they can perform (read, write, delete, copy, etc.).</a:t>
            </a:r>
            <a:endParaRPr lang="en-US" sz="1650" dirty="0"/>
          </a:p>
        </p:txBody>
      </p:sp>
      <p:sp>
        <p:nvSpPr>
          <p:cNvPr id="8" name="Text 6"/>
          <p:cNvSpPr/>
          <p:nvPr/>
        </p:nvSpPr>
        <p:spPr>
          <a:xfrm>
            <a:off x="737711" y="4682609"/>
            <a:ext cx="6320314" cy="674608"/>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2C2926"/>
                </a:solidFill>
                <a:latin typeface="Inter" pitchFamily="34" charset="0"/>
                <a:ea typeface="Inter" pitchFamily="34" charset="-122"/>
                <a:cs typeface="Inter" pitchFamily="34" charset="-120"/>
              </a:rPr>
              <a:t>How directories appear and how to navigate them (directory tree, paths).</a:t>
            </a:r>
            <a:endParaRPr lang="en-US" sz="1650" dirty="0"/>
          </a:p>
        </p:txBody>
      </p:sp>
      <p:sp>
        <p:nvSpPr>
          <p:cNvPr id="9" name="Shape 7"/>
          <p:cNvSpPr/>
          <p:nvPr/>
        </p:nvSpPr>
        <p:spPr>
          <a:xfrm>
            <a:off x="737711" y="5594271"/>
            <a:ext cx="6320314" cy="1233011"/>
          </a:xfrm>
          <a:prstGeom prst="roundRect">
            <a:avLst>
              <a:gd name="adj" fmla="val 7181"/>
            </a:avLst>
          </a:prstGeom>
          <a:solidFill>
            <a:srgbClr val="B6D6FC"/>
          </a:solidFill>
          <a:ln/>
        </p:spPr>
      </p:sp>
      <p:pic>
        <p:nvPicPr>
          <p:cNvPr id="10" name="Image 0" descr="preencoded.png"/>
          <p:cNvPicPr>
            <a:picLocks noChangeAspect="1"/>
          </p:cNvPicPr>
          <p:nvPr/>
        </p:nvPicPr>
        <p:blipFill>
          <a:blip r:embed="rId3"/>
          <a:stretch>
            <a:fillRect/>
          </a:stretch>
        </p:blipFill>
        <p:spPr>
          <a:xfrm>
            <a:off x="948452" y="5917049"/>
            <a:ext cx="263485" cy="210741"/>
          </a:xfrm>
          <a:prstGeom prst="rect">
            <a:avLst/>
          </a:prstGeom>
        </p:spPr>
      </p:pic>
      <p:sp>
        <p:nvSpPr>
          <p:cNvPr id="11" name="Text 8"/>
          <p:cNvSpPr/>
          <p:nvPr/>
        </p:nvSpPr>
        <p:spPr>
          <a:xfrm>
            <a:off x="1422678" y="5857637"/>
            <a:ext cx="5424607" cy="674608"/>
          </a:xfrm>
          <a:prstGeom prst="rect">
            <a:avLst/>
          </a:prstGeom>
          <a:noFill/>
          <a:ln/>
        </p:spPr>
        <p:txBody>
          <a:bodyPr wrap="square" lIns="0" tIns="0" rIns="0" bIns="0" rtlCol="0" anchor="t"/>
          <a:lstStyle/>
          <a:p>
            <a:pPr marL="0" indent="0" algn="l">
              <a:lnSpc>
                <a:spcPts val="2650"/>
              </a:lnSpc>
              <a:buNone/>
            </a:pPr>
            <a:r>
              <a:rPr lang="en-US" sz="1650" dirty="0">
                <a:solidFill>
                  <a:srgbClr val="000000"/>
                </a:solidFill>
                <a:latin typeface="Inter" pitchFamily="34" charset="0"/>
                <a:ea typeface="Inter" pitchFamily="34" charset="-122"/>
                <a:cs typeface="Inter" pitchFamily="34" charset="-120"/>
              </a:rPr>
              <a:t>This perspective emphasizes usability and the user interface.</a:t>
            </a:r>
            <a:endParaRPr lang="en-US" sz="1650" dirty="0"/>
          </a:p>
        </p:txBody>
      </p:sp>
      <p:sp>
        <p:nvSpPr>
          <p:cNvPr id="12" name="Text 9"/>
          <p:cNvSpPr/>
          <p:nvPr/>
        </p:nvSpPr>
        <p:spPr>
          <a:xfrm>
            <a:off x="7579995" y="2456259"/>
            <a:ext cx="2904768" cy="329327"/>
          </a:xfrm>
          <a:prstGeom prst="rect">
            <a:avLst/>
          </a:prstGeom>
          <a:noFill/>
          <a:ln/>
        </p:spPr>
        <p:txBody>
          <a:bodyPr wrap="none" lIns="0" tIns="0" rIns="0" bIns="0" rtlCol="0" anchor="t"/>
          <a:lstStyle/>
          <a:p>
            <a:pPr marL="0" indent="0" algn="l">
              <a:lnSpc>
                <a:spcPts val="2550"/>
              </a:lnSpc>
              <a:buNone/>
            </a:pPr>
            <a:r>
              <a:rPr lang="en-US" sz="2050" dirty="0">
                <a:solidFill>
                  <a:srgbClr val="000000"/>
                </a:solidFill>
                <a:latin typeface="Bricolage Grotesque Semi Bold" pitchFamily="34" charset="0"/>
                <a:ea typeface="Bricolage Grotesque Semi Bold" pitchFamily="34" charset="-122"/>
                <a:cs typeface="Bricolage Grotesque Semi Bold" pitchFamily="34" charset="-120"/>
              </a:rPr>
              <a:t>🛠️</a:t>
            </a:r>
            <a:r>
              <a:rPr lang="en-US" sz="2050" dirty="0">
                <a:solidFill>
                  <a:srgbClr val="2C2926"/>
                </a:solidFill>
                <a:latin typeface="Bricolage Grotesque Semi Bold" pitchFamily="34" charset="0"/>
                <a:ea typeface="Bricolage Grotesque Semi Bold" pitchFamily="34" charset="-122"/>
                <a:cs typeface="Bricolage Grotesque Semi Bold" pitchFamily="34" charset="-120"/>
              </a:rPr>
              <a:t> Implementor’s View</a:t>
            </a:r>
            <a:endParaRPr lang="en-US" sz="2050" dirty="0"/>
          </a:p>
        </p:txBody>
      </p:sp>
      <p:sp>
        <p:nvSpPr>
          <p:cNvPr id="13" name="Text 10"/>
          <p:cNvSpPr/>
          <p:nvPr/>
        </p:nvSpPr>
        <p:spPr>
          <a:xfrm>
            <a:off x="7579995" y="2996327"/>
            <a:ext cx="6320314" cy="674608"/>
          </a:xfrm>
          <a:prstGeom prst="rect">
            <a:avLst/>
          </a:prstGeom>
          <a:noFill/>
          <a:ln/>
        </p:spPr>
        <p:txBody>
          <a:bodyPr wrap="square" lIns="0" tIns="0" rIns="0" bIns="0" rtlCol="0" anchor="t"/>
          <a:lstStyle/>
          <a:p>
            <a:pPr marL="0" indent="0" algn="l">
              <a:lnSpc>
                <a:spcPts val="2650"/>
              </a:lnSpc>
              <a:buNone/>
            </a:pPr>
            <a:r>
              <a:rPr lang="en-US" sz="1650" dirty="0">
                <a:solidFill>
                  <a:srgbClr val="2C2926"/>
                </a:solidFill>
                <a:latin typeface="Inter" pitchFamily="34" charset="0"/>
                <a:ea typeface="Inter" pitchFamily="34" charset="-122"/>
                <a:cs typeface="Inter" pitchFamily="34" charset="-120"/>
              </a:rPr>
              <a:t>System designers and developers are concerned with the underlying mechanisms:</a:t>
            </a:r>
            <a:endParaRPr lang="en-US" sz="1650" dirty="0"/>
          </a:p>
        </p:txBody>
      </p:sp>
      <p:sp>
        <p:nvSpPr>
          <p:cNvPr id="14" name="Text 11"/>
          <p:cNvSpPr/>
          <p:nvPr/>
        </p:nvSpPr>
        <p:spPr>
          <a:xfrm>
            <a:off x="7579995" y="3860602"/>
            <a:ext cx="6320314" cy="33730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2C2926"/>
                </a:solidFill>
                <a:latin typeface="Inter" pitchFamily="34" charset="0"/>
                <a:ea typeface="Inter" pitchFamily="34" charset="-122"/>
                <a:cs typeface="Inter" pitchFamily="34" charset="-120"/>
              </a:rPr>
              <a:t>How files and directories are physically stored on the disk.</a:t>
            </a:r>
            <a:endParaRPr lang="en-US" sz="1650" dirty="0"/>
          </a:p>
        </p:txBody>
      </p:sp>
      <p:sp>
        <p:nvSpPr>
          <p:cNvPr id="15" name="Text 12"/>
          <p:cNvSpPr/>
          <p:nvPr/>
        </p:nvSpPr>
        <p:spPr>
          <a:xfrm>
            <a:off x="7579995" y="4271605"/>
            <a:ext cx="6320314" cy="33730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2C2926"/>
                </a:solidFill>
                <a:latin typeface="Inter" pitchFamily="34" charset="0"/>
                <a:ea typeface="Inter" pitchFamily="34" charset="-122"/>
                <a:cs typeface="Inter" pitchFamily="34" charset="-120"/>
              </a:rPr>
              <a:t>Efficient management of disk space.</a:t>
            </a:r>
            <a:endParaRPr lang="en-US" sz="1650" dirty="0"/>
          </a:p>
        </p:txBody>
      </p:sp>
      <p:sp>
        <p:nvSpPr>
          <p:cNvPr id="16" name="Text 13"/>
          <p:cNvSpPr/>
          <p:nvPr/>
        </p:nvSpPr>
        <p:spPr>
          <a:xfrm>
            <a:off x="7579995" y="4682609"/>
            <a:ext cx="6320314" cy="33730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2C2926"/>
                </a:solidFill>
                <a:latin typeface="Inter" pitchFamily="34" charset="0"/>
                <a:ea typeface="Inter" pitchFamily="34" charset="-122"/>
                <a:cs typeface="Inter" pitchFamily="34" charset="-120"/>
              </a:rPr>
              <a:t>Ensuring optimal speed, reliability, and security of data.</a:t>
            </a:r>
            <a:endParaRPr lang="en-US" sz="1650" dirty="0"/>
          </a:p>
        </p:txBody>
      </p:sp>
      <p:sp>
        <p:nvSpPr>
          <p:cNvPr id="17" name="Shape 14"/>
          <p:cNvSpPr/>
          <p:nvPr/>
        </p:nvSpPr>
        <p:spPr>
          <a:xfrm>
            <a:off x="7579995" y="5256967"/>
            <a:ext cx="6320314" cy="1233011"/>
          </a:xfrm>
          <a:prstGeom prst="roundRect">
            <a:avLst>
              <a:gd name="adj" fmla="val 7181"/>
            </a:avLst>
          </a:prstGeom>
          <a:solidFill>
            <a:srgbClr val="B6D6FC"/>
          </a:solidFill>
          <a:ln/>
        </p:spPr>
      </p:sp>
      <p:pic>
        <p:nvPicPr>
          <p:cNvPr id="18" name="Image 1" descr="preencoded.png"/>
          <p:cNvPicPr>
            <a:picLocks noChangeAspect="1"/>
          </p:cNvPicPr>
          <p:nvPr/>
        </p:nvPicPr>
        <p:blipFill>
          <a:blip r:embed="rId3"/>
          <a:stretch>
            <a:fillRect/>
          </a:stretch>
        </p:blipFill>
        <p:spPr>
          <a:xfrm>
            <a:off x="7790736" y="5579745"/>
            <a:ext cx="263485" cy="210741"/>
          </a:xfrm>
          <a:prstGeom prst="rect">
            <a:avLst/>
          </a:prstGeom>
        </p:spPr>
      </p:pic>
      <p:sp>
        <p:nvSpPr>
          <p:cNvPr id="19" name="Text 15"/>
          <p:cNvSpPr/>
          <p:nvPr/>
        </p:nvSpPr>
        <p:spPr>
          <a:xfrm>
            <a:off x="8264962" y="5520333"/>
            <a:ext cx="5424607" cy="674608"/>
          </a:xfrm>
          <a:prstGeom prst="rect">
            <a:avLst/>
          </a:prstGeom>
          <a:noFill/>
          <a:ln/>
        </p:spPr>
        <p:txBody>
          <a:bodyPr wrap="square" lIns="0" tIns="0" rIns="0" bIns="0" rtlCol="0" anchor="t"/>
          <a:lstStyle/>
          <a:p>
            <a:pPr marL="0" indent="0" algn="l">
              <a:lnSpc>
                <a:spcPts val="2650"/>
              </a:lnSpc>
              <a:buNone/>
            </a:pPr>
            <a:r>
              <a:rPr lang="en-US" sz="1650" dirty="0">
                <a:solidFill>
                  <a:srgbClr val="000000"/>
                </a:solidFill>
                <a:latin typeface="Inter" pitchFamily="34" charset="0"/>
                <a:ea typeface="Inter" pitchFamily="34" charset="-122"/>
                <a:cs typeface="Inter" pitchFamily="34" charset="-120"/>
              </a:rPr>
              <a:t>This perspective centers on technical implementation and performance.</a:t>
            </a:r>
            <a:endParaRPr lang="en-US" sz="1650" dirty="0"/>
          </a:p>
        </p:txBody>
      </p:sp>
      <p:sp>
        <p:nvSpPr>
          <p:cNvPr id="20" name="Text 16"/>
          <p:cNvSpPr/>
          <p:nvPr/>
        </p:nvSpPr>
        <p:spPr>
          <a:xfrm>
            <a:off x="737711" y="7301389"/>
            <a:ext cx="13154977" cy="337304"/>
          </a:xfrm>
          <a:prstGeom prst="rect">
            <a:avLst/>
          </a:prstGeom>
          <a:noFill/>
          <a:ln/>
        </p:spPr>
        <p:txBody>
          <a:bodyPr wrap="none" lIns="0" tIns="0" rIns="0" bIns="0" rtlCol="0" anchor="t"/>
          <a:lstStyle/>
          <a:p>
            <a:pPr marL="0" indent="0" algn="ctr">
              <a:lnSpc>
                <a:spcPts val="2650"/>
              </a:lnSpc>
              <a:buNone/>
            </a:pPr>
            <a:r>
              <a:rPr lang="en-US" sz="1650" dirty="0">
                <a:solidFill>
                  <a:srgbClr val="2C2926"/>
                </a:solidFill>
                <a:latin typeface="Inter" pitchFamily="34" charset="0"/>
                <a:ea typeface="Inter" pitchFamily="34" charset="-122"/>
                <a:cs typeface="Inter" pitchFamily="34" charset="-120"/>
              </a:rPr>
              <a:t>Understanding both views is essential for comprehensive file system design and interaction.</a:t>
            </a:r>
            <a:endParaRPr lang="en-US" sz="1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353169" y="483989"/>
            <a:ext cx="3923943" cy="357545"/>
          </a:xfrm>
          <a:prstGeom prst="rect">
            <a:avLst/>
          </a:prstGeom>
          <a:noFill/>
          <a:ln/>
        </p:spPr>
        <p:txBody>
          <a:bodyPr wrap="none" lIns="0" tIns="0" rIns="0" bIns="0" rtlCol="0" anchor="t"/>
          <a:lstStyle/>
          <a:p>
            <a:pPr marL="0" indent="0" algn="ctr">
              <a:lnSpc>
                <a:spcPts val="2800"/>
              </a:lnSpc>
              <a:buNone/>
            </a:pPr>
            <a:r>
              <a:rPr lang="en-US" sz="2250" dirty="0">
                <a:solidFill>
                  <a:srgbClr val="2C2926"/>
                </a:solidFill>
                <a:latin typeface="Bricolage Grotesque Semi Bold" pitchFamily="34" charset="0"/>
                <a:ea typeface="Bricolage Grotesque Semi Bold" pitchFamily="34" charset="-122"/>
                <a:cs typeface="Bricolage Grotesque Semi Bold" pitchFamily="34" charset="-120"/>
              </a:rPr>
              <a:t>File System Layout on a Disk</a:t>
            </a:r>
            <a:endParaRPr lang="en-US" sz="2250" dirty="0"/>
          </a:p>
        </p:txBody>
      </p:sp>
      <p:sp>
        <p:nvSpPr>
          <p:cNvPr id="3" name="Text 1"/>
          <p:cNvSpPr/>
          <p:nvPr/>
        </p:nvSpPr>
        <p:spPr>
          <a:xfrm>
            <a:off x="616029" y="1070372"/>
            <a:ext cx="13398341" cy="182999"/>
          </a:xfrm>
          <a:prstGeom prst="rect">
            <a:avLst/>
          </a:prstGeom>
          <a:noFill/>
          <a:ln/>
        </p:spPr>
        <p:txBody>
          <a:bodyPr wrap="none" lIns="0" tIns="0" rIns="0" bIns="0" rtlCol="0" anchor="t"/>
          <a:lstStyle/>
          <a:p>
            <a:pPr marL="0" indent="0" algn="l">
              <a:lnSpc>
                <a:spcPts val="1400"/>
              </a:lnSpc>
              <a:buNone/>
            </a:pPr>
            <a:r>
              <a:rPr lang="en-US" sz="900" dirty="0">
                <a:solidFill>
                  <a:srgbClr val="2C2926"/>
                </a:solidFill>
                <a:latin typeface="Inter" pitchFamily="34" charset="0"/>
                <a:ea typeface="Inter" pitchFamily="34" charset="-122"/>
                <a:cs typeface="Inter" pitchFamily="34" charset="-120"/>
              </a:rPr>
              <a:t>From an implementor's perspective, the physical organization of a file system on a disk dictates how data is fundamentally stored, managed, and retrieved. This structured layout ensures efficient operation and data integrity.</a:t>
            </a:r>
            <a:endParaRPr lang="en-US" sz="900" dirty="0"/>
          </a:p>
        </p:txBody>
      </p:sp>
      <p:pic>
        <p:nvPicPr>
          <p:cNvPr id="4" name="Image 0" descr="preencoded.png"/>
          <p:cNvPicPr>
            <a:picLocks noChangeAspect="1"/>
          </p:cNvPicPr>
          <p:nvPr/>
        </p:nvPicPr>
        <p:blipFill>
          <a:blip r:embed="rId3"/>
          <a:stretch>
            <a:fillRect/>
          </a:stretch>
        </p:blipFill>
        <p:spPr>
          <a:xfrm>
            <a:off x="616029" y="1382078"/>
            <a:ext cx="6836688" cy="3754398"/>
          </a:xfrm>
          <a:prstGeom prst="rect">
            <a:avLst/>
          </a:prstGeom>
        </p:spPr>
      </p:pic>
      <p:sp>
        <p:nvSpPr>
          <p:cNvPr id="5" name="Text 2"/>
          <p:cNvSpPr/>
          <p:nvPr/>
        </p:nvSpPr>
        <p:spPr>
          <a:xfrm>
            <a:off x="616029" y="5265182"/>
            <a:ext cx="13398341" cy="182999"/>
          </a:xfrm>
          <a:prstGeom prst="rect">
            <a:avLst/>
          </a:prstGeom>
          <a:noFill/>
          <a:ln/>
        </p:spPr>
        <p:txBody>
          <a:bodyPr wrap="none" lIns="0" tIns="0" rIns="0" bIns="0" rtlCol="0" anchor="t"/>
          <a:lstStyle/>
          <a:p>
            <a:pPr marL="0" indent="0" algn="l">
              <a:lnSpc>
                <a:spcPts val="1400"/>
              </a:lnSpc>
              <a:buNone/>
            </a:pPr>
            <a:r>
              <a:rPr lang="en-US" sz="900" dirty="0">
                <a:solidFill>
                  <a:srgbClr val="2C2926"/>
                </a:solidFill>
                <a:latin typeface="Inter" pitchFamily="34" charset="0"/>
                <a:ea typeface="Inter" pitchFamily="34" charset="-122"/>
                <a:cs typeface="Inter" pitchFamily="34" charset="-120"/>
              </a:rPr>
              <a:t>A typical disk partition designated for a file system is logically divided into several critical sections:</a:t>
            </a:r>
            <a:endParaRPr lang="en-US" sz="900" dirty="0"/>
          </a:p>
        </p:txBody>
      </p:sp>
      <p:sp>
        <p:nvSpPr>
          <p:cNvPr id="6" name="Shape 3"/>
          <p:cNvSpPr/>
          <p:nvPr/>
        </p:nvSpPr>
        <p:spPr>
          <a:xfrm>
            <a:off x="616029" y="5576888"/>
            <a:ext cx="6641902" cy="872609"/>
          </a:xfrm>
          <a:prstGeom prst="roundRect">
            <a:avLst>
              <a:gd name="adj" fmla="val 5507"/>
            </a:avLst>
          </a:prstGeom>
          <a:noFill/>
          <a:ln w="15240">
            <a:solidFill>
              <a:srgbClr val="F8ECD3"/>
            </a:solidFill>
            <a:prstDash val="solid"/>
          </a:ln>
        </p:spPr>
      </p:sp>
      <p:sp>
        <p:nvSpPr>
          <p:cNvPr id="7" name="Text 4"/>
          <p:cNvSpPr/>
          <p:nvPr/>
        </p:nvSpPr>
        <p:spPr>
          <a:xfrm>
            <a:off x="745688" y="5706547"/>
            <a:ext cx="1430179" cy="178713"/>
          </a:xfrm>
          <a:prstGeom prst="rect">
            <a:avLst/>
          </a:prstGeom>
          <a:noFill/>
          <a:ln/>
        </p:spPr>
        <p:txBody>
          <a:bodyPr wrap="none" lIns="0" tIns="0" rIns="0" bIns="0" rtlCol="0" anchor="t"/>
          <a:lstStyle/>
          <a:p>
            <a:pPr marL="0" indent="0" algn="l">
              <a:lnSpc>
                <a:spcPts val="1400"/>
              </a:lnSpc>
              <a:buNone/>
            </a:pPr>
            <a:r>
              <a:rPr lang="en-US" sz="1100" dirty="0">
                <a:solidFill>
                  <a:srgbClr val="2C2926"/>
                </a:solidFill>
                <a:latin typeface="Bricolage Grotesque Semi Bold" pitchFamily="34" charset="0"/>
                <a:ea typeface="Bricolage Grotesque Semi Bold" pitchFamily="34" charset="-122"/>
                <a:cs typeface="Bricolage Grotesque Semi Bold" pitchFamily="34" charset="-120"/>
              </a:rPr>
              <a:t>Boot Block</a:t>
            </a:r>
            <a:endParaRPr lang="en-US" sz="1100" dirty="0"/>
          </a:p>
        </p:txBody>
      </p:sp>
      <p:sp>
        <p:nvSpPr>
          <p:cNvPr id="8" name="Text 5"/>
          <p:cNvSpPr/>
          <p:nvPr/>
        </p:nvSpPr>
        <p:spPr>
          <a:xfrm>
            <a:off x="745688" y="5953839"/>
            <a:ext cx="6382583" cy="182999"/>
          </a:xfrm>
          <a:prstGeom prst="rect">
            <a:avLst/>
          </a:prstGeom>
          <a:noFill/>
          <a:ln/>
        </p:spPr>
        <p:txBody>
          <a:bodyPr wrap="none" lIns="0" tIns="0" rIns="0" bIns="0" rtlCol="0" anchor="t"/>
          <a:lstStyle/>
          <a:p>
            <a:pPr marL="0" indent="0" algn="l">
              <a:lnSpc>
                <a:spcPts val="1400"/>
              </a:lnSpc>
              <a:buNone/>
            </a:pPr>
            <a:r>
              <a:rPr lang="en-US" sz="900" dirty="0">
                <a:solidFill>
                  <a:srgbClr val="2C2926"/>
                </a:solidFill>
                <a:latin typeface="Inter" pitchFamily="34" charset="0"/>
                <a:ea typeface="Inter" pitchFamily="34" charset="-122"/>
                <a:cs typeface="Inter" pitchFamily="34" charset="-120"/>
              </a:rPr>
              <a:t>The very first sector, containing the bootstrap loader program necessary to initialize the operating system.</a:t>
            </a:r>
            <a:endParaRPr lang="en-US" sz="900" dirty="0"/>
          </a:p>
        </p:txBody>
      </p:sp>
      <p:sp>
        <p:nvSpPr>
          <p:cNvPr id="9" name="Shape 6"/>
          <p:cNvSpPr/>
          <p:nvPr/>
        </p:nvSpPr>
        <p:spPr>
          <a:xfrm>
            <a:off x="7372350" y="5576888"/>
            <a:ext cx="6642021" cy="872609"/>
          </a:xfrm>
          <a:prstGeom prst="roundRect">
            <a:avLst>
              <a:gd name="adj" fmla="val 5507"/>
            </a:avLst>
          </a:prstGeom>
          <a:noFill/>
          <a:ln w="15240">
            <a:solidFill>
              <a:srgbClr val="F8ECD3"/>
            </a:solidFill>
            <a:prstDash val="solid"/>
          </a:ln>
        </p:spPr>
      </p:sp>
      <p:sp>
        <p:nvSpPr>
          <p:cNvPr id="10" name="Text 7"/>
          <p:cNvSpPr/>
          <p:nvPr/>
        </p:nvSpPr>
        <p:spPr>
          <a:xfrm>
            <a:off x="7502009" y="5706547"/>
            <a:ext cx="1430179" cy="178713"/>
          </a:xfrm>
          <a:prstGeom prst="rect">
            <a:avLst/>
          </a:prstGeom>
          <a:noFill/>
          <a:ln/>
        </p:spPr>
        <p:txBody>
          <a:bodyPr wrap="none" lIns="0" tIns="0" rIns="0" bIns="0" rtlCol="0" anchor="t"/>
          <a:lstStyle/>
          <a:p>
            <a:pPr marL="0" indent="0" algn="l">
              <a:lnSpc>
                <a:spcPts val="1400"/>
              </a:lnSpc>
              <a:buNone/>
            </a:pPr>
            <a:r>
              <a:rPr lang="en-US" sz="1100" dirty="0">
                <a:solidFill>
                  <a:srgbClr val="2C2926"/>
                </a:solidFill>
                <a:latin typeface="Bricolage Grotesque Semi Bold" pitchFamily="34" charset="0"/>
                <a:ea typeface="Bricolage Grotesque Semi Bold" pitchFamily="34" charset="-122"/>
                <a:cs typeface="Bricolage Grotesque Semi Bold" pitchFamily="34" charset="-120"/>
              </a:rPr>
              <a:t>Super Block</a:t>
            </a:r>
            <a:endParaRPr lang="en-US" sz="1100" dirty="0"/>
          </a:p>
        </p:txBody>
      </p:sp>
      <p:sp>
        <p:nvSpPr>
          <p:cNvPr id="11" name="Text 8"/>
          <p:cNvSpPr/>
          <p:nvPr/>
        </p:nvSpPr>
        <p:spPr>
          <a:xfrm>
            <a:off x="7502009" y="5953839"/>
            <a:ext cx="6382703" cy="365998"/>
          </a:xfrm>
          <a:prstGeom prst="rect">
            <a:avLst/>
          </a:prstGeom>
          <a:noFill/>
          <a:ln/>
        </p:spPr>
        <p:txBody>
          <a:bodyPr wrap="square" lIns="0" tIns="0" rIns="0" bIns="0" rtlCol="0" anchor="t"/>
          <a:lstStyle/>
          <a:p>
            <a:pPr marL="0" indent="0" algn="l">
              <a:lnSpc>
                <a:spcPts val="1400"/>
              </a:lnSpc>
              <a:buNone/>
            </a:pPr>
            <a:r>
              <a:rPr lang="en-US" sz="900" dirty="0">
                <a:solidFill>
                  <a:srgbClr val="2C2926"/>
                </a:solidFill>
                <a:latin typeface="Inter" pitchFamily="34" charset="0"/>
                <a:ea typeface="Inter" pitchFamily="34" charset="-122"/>
                <a:cs typeface="Inter" pitchFamily="34" charset="-120"/>
              </a:rPr>
              <a:t>Holds vital metadata about the entire file system, including its state, size, the number of inodes, and the location of the free block list.</a:t>
            </a:r>
            <a:endParaRPr lang="en-US" sz="900" dirty="0"/>
          </a:p>
        </p:txBody>
      </p:sp>
      <p:sp>
        <p:nvSpPr>
          <p:cNvPr id="12" name="Shape 9"/>
          <p:cNvSpPr/>
          <p:nvPr/>
        </p:nvSpPr>
        <p:spPr>
          <a:xfrm>
            <a:off x="616029" y="6563916"/>
            <a:ext cx="6641902" cy="872609"/>
          </a:xfrm>
          <a:prstGeom prst="roundRect">
            <a:avLst>
              <a:gd name="adj" fmla="val 5507"/>
            </a:avLst>
          </a:prstGeom>
          <a:noFill/>
          <a:ln w="15240">
            <a:solidFill>
              <a:srgbClr val="F8ECD3"/>
            </a:solidFill>
            <a:prstDash val="solid"/>
          </a:ln>
        </p:spPr>
      </p:sp>
      <p:sp>
        <p:nvSpPr>
          <p:cNvPr id="13" name="Text 10"/>
          <p:cNvSpPr/>
          <p:nvPr/>
        </p:nvSpPr>
        <p:spPr>
          <a:xfrm>
            <a:off x="745688" y="6693575"/>
            <a:ext cx="1430179" cy="178713"/>
          </a:xfrm>
          <a:prstGeom prst="rect">
            <a:avLst/>
          </a:prstGeom>
          <a:noFill/>
          <a:ln/>
        </p:spPr>
        <p:txBody>
          <a:bodyPr wrap="none" lIns="0" tIns="0" rIns="0" bIns="0" rtlCol="0" anchor="t"/>
          <a:lstStyle/>
          <a:p>
            <a:pPr marL="0" indent="0" algn="l">
              <a:lnSpc>
                <a:spcPts val="1400"/>
              </a:lnSpc>
              <a:buNone/>
            </a:pPr>
            <a:r>
              <a:rPr lang="en-US" sz="1100" dirty="0">
                <a:solidFill>
                  <a:srgbClr val="2C2926"/>
                </a:solidFill>
                <a:latin typeface="Bricolage Grotesque Semi Bold" pitchFamily="34" charset="0"/>
                <a:ea typeface="Bricolage Grotesque Semi Bold" pitchFamily="34" charset="-122"/>
                <a:cs typeface="Bricolage Grotesque Semi Bold" pitchFamily="34" charset="-120"/>
              </a:rPr>
              <a:t>Inode Block</a:t>
            </a:r>
            <a:endParaRPr lang="en-US" sz="1100" dirty="0"/>
          </a:p>
        </p:txBody>
      </p:sp>
      <p:sp>
        <p:nvSpPr>
          <p:cNvPr id="14" name="Text 11"/>
          <p:cNvSpPr/>
          <p:nvPr/>
        </p:nvSpPr>
        <p:spPr>
          <a:xfrm>
            <a:off x="745688" y="6940868"/>
            <a:ext cx="6382583" cy="365998"/>
          </a:xfrm>
          <a:prstGeom prst="rect">
            <a:avLst/>
          </a:prstGeom>
          <a:noFill/>
          <a:ln/>
        </p:spPr>
        <p:txBody>
          <a:bodyPr wrap="square" lIns="0" tIns="0" rIns="0" bIns="0" rtlCol="0" anchor="t"/>
          <a:lstStyle/>
          <a:p>
            <a:pPr marL="0" indent="0" algn="l">
              <a:lnSpc>
                <a:spcPts val="1400"/>
              </a:lnSpc>
              <a:buNone/>
            </a:pPr>
            <a:r>
              <a:rPr lang="en-US" sz="900" dirty="0">
                <a:solidFill>
                  <a:srgbClr val="2C2926"/>
                </a:solidFill>
                <a:latin typeface="Inter" pitchFamily="34" charset="0"/>
                <a:ea typeface="Inter" pitchFamily="34" charset="-122"/>
                <a:cs typeface="Inter" pitchFamily="34" charset="-120"/>
              </a:rPr>
              <a:t>An array of inode entries. Each inode stores detailed information about a single file or directory, such as permissions, ownership, timestamps, and pointers to its data blocks.</a:t>
            </a:r>
            <a:endParaRPr lang="en-US" sz="900" dirty="0"/>
          </a:p>
        </p:txBody>
      </p:sp>
      <p:sp>
        <p:nvSpPr>
          <p:cNvPr id="15" name="Shape 12"/>
          <p:cNvSpPr/>
          <p:nvPr/>
        </p:nvSpPr>
        <p:spPr>
          <a:xfrm>
            <a:off x="7372350" y="6563916"/>
            <a:ext cx="6642021" cy="872609"/>
          </a:xfrm>
          <a:prstGeom prst="roundRect">
            <a:avLst>
              <a:gd name="adj" fmla="val 5507"/>
            </a:avLst>
          </a:prstGeom>
          <a:noFill/>
          <a:ln w="15240">
            <a:solidFill>
              <a:srgbClr val="F8ECD3"/>
            </a:solidFill>
            <a:prstDash val="solid"/>
          </a:ln>
        </p:spPr>
      </p:sp>
      <p:sp>
        <p:nvSpPr>
          <p:cNvPr id="16" name="Text 13"/>
          <p:cNvSpPr/>
          <p:nvPr/>
        </p:nvSpPr>
        <p:spPr>
          <a:xfrm>
            <a:off x="7502009" y="6693575"/>
            <a:ext cx="1430179" cy="178713"/>
          </a:xfrm>
          <a:prstGeom prst="rect">
            <a:avLst/>
          </a:prstGeom>
          <a:noFill/>
          <a:ln/>
        </p:spPr>
        <p:txBody>
          <a:bodyPr wrap="none" lIns="0" tIns="0" rIns="0" bIns="0" rtlCol="0" anchor="t"/>
          <a:lstStyle/>
          <a:p>
            <a:pPr marL="0" indent="0" algn="l">
              <a:lnSpc>
                <a:spcPts val="1400"/>
              </a:lnSpc>
              <a:buNone/>
            </a:pPr>
            <a:r>
              <a:rPr lang="en-US" sz="1100" dirty="0">
                <a:solidFill>
                  <a:srgbClr val="2C2926"/>
                </a:solidFill>
                <a:latin typeface="Bricolage Grotesque Semi Bold" pitchFamily="34" charset="0"/>
                <a:ea typeface="Bricolage Grotesque Semi Bold" pitchFamily="34" charset="-122"/>
                <a:cs typeface="Bricolage Grotesque Semi Bold" pitchFamily="34" charset="-120"/>
              </a:rPr>
              <a:t>Data Blocks</a:t>
            </a:r>
            <a:endParaRPr lang="en-US" sz="1100" dirty="0"/>
          </a:p>
        </p:txBody>
      </p:sp>
      <p:sp>
        <p:nvSpPr>
          <p:cNvPr id="17" name="Text 14"/>
          <p:cNvSpPr/>
          <p:nvPr/>
        </p:nvSpPr>
        <p:spPr>
          <a:xfrm>
            <a:off x="7502009" y="6940868"/>
            <a:ext cx="6382703" cy="365998"/>
          </a:xfrm>
          <a:prstGeom prst="rect">
            <a:avLst/>
          </a:prstGeom>
          <a:noFill/>
          <a:ln/>
        </p:spPr>
        <p:txBody>
          <a:bodyPr wrap="square" lIns="0" tIns="0" rIns="0" bIns="0" rtlCol="0" anchor="t"/>
          <a:lstStyle/>
          <a:p>
            <a:pPr marL="0" indent="0" algn="l">
              <a:lnSpc>
                <a:spcPts val="1400"/>
              </a:lnSpc>
              <a:buNone/>
            </a:pPr>
            <a:r>
              <a:rPr lang="en-US" sz="900" dirty="0">
                <a:solidFill>
                  <a:srgbClr val="2C2926"/>
                </a:solidFill>
                <a:latin typeface="Inter" pitchFamily="34" charset="0"/>
                <a:ea typeface="Inter" pitchFamily="34" charset="-122"/>
                <a:cs typeface="Inter" pitchFamily="34" charset="-120"/>
              </a:rPr>
              <a:t>The largest section, where the actual content of files and directories is stored. These blocks are allocated as needed by the file system.</a:t>
            </a:r>
            <a:endParaRPr lang="en-US" sz="900" dirty="0"/>
          </a:p>
        </p:txBody>
      </p:sp>
      <p:sp>
        <p:nvSpPr>
          <p:cNvPr id="18" name="Text 15"/>
          <p:cNvSpPr/>
          <p:nvPr/>
        </p:nvSpPr>
        <p:spPr>
          <a:xfrm>
            <a:off x="616029" y="7565231"/>
            <a:ext cx="13398341" cy="182999"/>
          </a:xfrm>
          <a:prstGeom prst="rect">
            <a:avLst/>
          </a:prstGeom>
          <a:noFill/>
          <a:ln/>
        </p:spPr>
        <p:txBody>
          <a:bodyPr wrap="none" lIns="0" tIns="0" rIns="0" bIns="0" rtlCol="0" anchor="t"/>
          <a:lstStyle/>
          <a:p>
            <a:pPr marL="0" indent="0" algn="ctr">
              <a:lnSpc>
                <a:spcPts val="1400"/>
              </a:lnSpc>
              <a:buNone/>
            </a:pPr>
            <a:r>
              <a:rPr lang="en-US" sz="900" dirty="0">
                <a:solidFill>
                  <a:srgbClr val="2C2926"/>
                </a:solidFill>
                <a:latin typeface="Inter" pitchFamily="34" charset="0"/>
                <a:ea typeface="Inter" pitchFamily="34" charset="-122"/>
                <a:cs typeface="Inter" pitchFamily="34" charset="-120"/>
              </a:rPr>
              <a:t>This organized layout is fundamental to the efficient and reliable operation of any modern file system.</a:t>
            </a:r>
            <a:endParaRPr lang="en-US" sz="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84848" y="651034"/>
            <a:ext cx="9673114" cy="611505"/>
          </a:xfrm>
          <a:prstGeom prst="rect">
            <a:avLst/>
          </a:prstGeom>
          <a:noFill/>
          <a:ln/>
        </p:spPr>
        <p:txBody>
          <a:bodyPr wrap="none" lIns="0" tIns="0" rIns="0" bIns="0" rtlCol="0" anchor="t"/>
          <a:lstStyle/>
          <a:p>
            <a:pPr marL="0" indent="0" algn="l">
              <a:lnSpc>
                <a:spcPts val="4800"/>
              </a:lnSpc>
              <a:buNone/>
            </a:pPr>
            <a:r>
              <a:rPr lang="en-US" sz="3850" dirty="0">
                <a:solidFill>
                  <a:srgbClr val="2C2926"/>
                </a:solidFill>
                <a:latin typeface="Bricolage Grotesque Semi Bold" pitchFamily="34" charset="0"/>
                <a:ea typeface="Bricolage Grotesque Semi Bold" pitchFamily="34" charset="-122"/>
                <a:cs typeface="Bricolage Grotesque Semi Bold" pitchFamily="34" charset="-120"/>
              </a:rPr>
              <a:t>Step-by-Step: File System Layout on Disk</a:t>
            </a:r>
            <a:endParaRPr lang="en-US" sz="3850" dirty="0"/>
          </a:p>
        </p:txBody>
      </p:sp>
      <p:sp>
        <p:nvSpPr>
          <p:cNvPr id="3" name="Text 1"/>
          <p:cNvSpPr/>
          <p:nvPr/>
        </p:nvSpPr>
        <p:spPr>
          <a:xfrm>
            <a:off x="684848" y="1653897"/>
            <a:ext cx="13260705" cy="626269"/>
          </a:xfrm>
          <a:prstGeom prst="rect">
            <a:avLst/>
          </a:prstGeom>
          <a:noFill/>
          <a:ln/>
        </p:spPr>
        <p:txBody>
          <a:bodyPr wrap="square" lIns="0" tIns="0" rIns="0" bIns="0" rtlCol="0" anchor="t"/>
          <a:lstStyle/>
          <a:p>
            <a:pPr marL="0" indent="0" algn="l">
              <a:lnSpc>
                <a:spcPts val="2450"/>
              </a:lnSpc>
              <a:buNone/>
            </a:pPr>
            <a:r>
              <a:rPr lang="en-US" sz="1500" dirty="0">
                <a:solidFill>
                  <a:srgbClr val="2C2926"/>
                </a:solidFill>
                <a:latin typeface="Inter" pitchFamily="34" charset="0"/>
                <a:ea typeface="Inter" pitchFamily="34" charset="-122"/>
                <a:cs typeface="Inter" pitchFamily="34" charset="-120"/>
              </a:rPr>
              <a:t>Understanding how a file system is organized on a disk is crucial for grasping its foundational operations. This structured layout ensures efficient data management and retrieval.</a:t>
            </a:r>
            <a:endParaRPr lang="en-US" sz="1500" dirty="0"/>
          </a:p>
        </p:txBody>
      </p:sp>
      <p:sp>
        <p:nvSpPr>
          <p:cNvPr id="4" name="Shape 2"/>
          <p:cNvSpPr/>
          <p:nvPr/>
        </p:nvSpPr>
        <p:spPr>
          <a:xfrm>
            <a:off x="684848" y="3087291"/>
            <a:ext cx="4322445" cy="195620"/>
          </a:xfrm>
          <a:prstGeom prst="roundRect">
            <a:avLst>
              <a:gd name="adj" fmla="val 42016"/>
            </a:avLst>
          </a:prstGeom>
          <a:solidFill>
            <a:srgbClr val="FFFFFF"/>
          </a:solidFill>
          <a:ln w="7620">
            <a:solidFill>
              <a:srgbClr val="F8ECD3"/>
            </a:solidFill>
            <a:prstDash val="solid"/>
          </a:ln>
        </p:spPr>
      </p:sp>
      <p:sp>
        <p:nvSpPr>
          <p:cNvPr id="5" name="Text 3"/>
          <p:cNvSpPr/>
          <p:nvPr/>
        </p:nvSpPr>
        <p:spPr>
          <a:xfrm>
            <a:off x="880467" y="3478530"/>
            <a:ext cx="2446139" cy="305753"/>
          </a:xfrm>
          <a:prstGeom prst="rect">
            <a:avLst/>
          </a:prstGeom>
          <a:noFill/>
          <a:ln/>
        </p:spPr>
        <p:txBody>
          <a:bodyPr wrap="none" lIns="0" tIns="0" rIns="0" bIns="0" rtlCol="0" anchor="t"/>
          <a:lstStyle/>
          <a:p>
            <a:pPr marL="0" indent="0" algn="l">
              <a:lnSpc>
                <a:spcPts val="2400"/>
              </a:lnSpc>
              <a:buNone/>
            </a:pPr>
            <a:r>
              <a:rPr lang="en-US" sz="1900" dirty="0">
                <a:solidFill>
                  <a:srgbClr val="2C2926"/>
                </a:solidFill>
                <a:latin typeface="Bricolage Grotesque Semi Bold" pitchFamily="34" charset="0"/>
                <a:ea typeface="Bricolage Grotesque Semi Bold" pitchFamily="34" charset="-122"/>
                <a:cs typeface="Bricolage Grotesque Semi Bold" pitchFamily="34" charset="-120"/>
              </a:rPr>
              <a:t>Step 3: Boot Block</a:t>
            </a:r>
            <a:endParaRPr lang="en-US" sz="1900" dirty="0"/>
          </a:p>
        </p:txBody>
      </p:sp>
      <p:sp>
        <p:nvSpPr>
          <p:cNvPr id="6" name="Text 4"/>
          <p:cNvSpPr/>
          <p:nvPr/>
        </p:nvSpPr>
        <p:spPr>
          <a:xfrm>
            <a:off x="880467" y="3901678"/>
            <a:ext cx="3931206" cy="1878806"/>
          </a:xfrm>
          <a:prstGeom prst="rect">
            <a:avLst/>
          </a:prstGeom>
          <a:noFill/>
          <a:ln/>
        </p:spPr>
        <p:txBody>
          <a:bodyPr wrap="square" lIns="0" tIns="0" rIns="0" bIns="0" rtlCol="0" anchor="t"/>
          <a:lstStyle/>
          <a:p>
            <a:pPr marL="0" indent="0" algn="l">
              <a:lnSpc>
                <a:spcPts val="2450"/>
              </a:lnSpc>
              <a:buNone/>
            </a:pPr>
            <a:r>
              <a:rPr lang="en-US" sz="1500" dirty="0">
                <a:solidFill>
                  <a:srgbClr val="2C2926"/>
                </a:solidFill>
                <a:latin typeface="Inter" pitchFamily="34" charset="0"/>
                <a:ea typeface="Inter" pitchFamily="34" charset="-122"/>
                <a:cs typeface="Inter" pitchFamily="34" charset="-120"/>
              </a:rPr>
              <a:t>Every partition begins with a Boot Block. For bootable partitions, it contains a program to load the operating system. Even non-bootable partitions include a boot block for future compatibility or diagnostic purposes.</a:t>
            </a:r>
            <a:endParaRPr lang="en-US" sz="1500" dirty="0"/>
          </a:p>
        </p:txBody>
      </p:sp>
      <p:sp>
        <p:nvSpPr>
          <p:cNvPr id="7" name="Shape 5"/>
          <p:cNvSpPr/>
          <p:nvPr/>
        </p:nvSpPr>
        <p:spPr>
          <a:xfrm>
            <a:off x="5153978" y="2793802"/>
            <a:ext cx="4322445" cy="195620"/>
          </a:xfrm>
          <a:prstGeom prst="roundRect">
            <a:avLst>
              <a:gd name="adj" fmla="val 42016"/>
            </a:avLst>
          </a:prstGeom>
          <a:solidFill>
            <a:srgbClr val="FFFFFF"/>
          </a:solidFill>
          <a:ln w="7620">
            <a:solidFill>
              <a:srgbClr val="F8ECD3"/>
            </a:solidFill>
            <a:prstDash val="solid"/>
          </a:ln>
        </p:spPr>
      </p:sp>
      <p:sp>
        <p:nvSpPr>
          <p:cNvPr id="8" name="Text 6"/>
          <p:cNvSpPr/>
          <p:nvPr/>
        </p:nvSpPr>
        <p:spPr>
          <a:xfrm>
            <a:off x="5349597" y="3185041"/>
            <a:ext cx="3931206" cy="611505"/>
          </a:xfrm>
          <a:prstGeom prst="rect">
            <a:avLst/>
          </a:prstGeom>
          <a:noFill/>
          <a:ln/>
        </p:spPr>
        <p:txBody>
          <a:bodyPr wrap="square" lIns="0" tIns="0" rIns="0" bIns="0" rtlCol="0" anchor="t"/>
          <a:lstStyle/>
          <a:p>
            <a:pPr marL="0" indent="0" algn="l">
              <a:lnSpc>
                <a:spcPts val="2400"/>
              </a:lnSpc>
              <a:buNone/>
            </a:pPr>
            <a:r>
              <a:rPr lang="en-US" sz="1900" dirty="0">
                <a:solidFill>
                  <a:srgbClr val="2C2926"/>
                </a:solidFill>
                <a:latin typeface="Bricolage Grotesque Semi Bold" pitchFamily="34" charset="0"/>
                <a:ea typeface="Bricolage Grotesque Semi Bold" pitchFamily="34" charset="-122"/>
                <a:cs typeface="Bricolage Grotesque Semi Bold" pitchFamily="34" charset="-120"/>
              </a:rPr>
              <a:t>Step 2: Master Boot Record (MBR)</a:t>
            </a:r>
            <a:endParaRPr lang="en-US" sz="1900" dirty="0"/>
          </a:p>
        </p:txBody>
      </p:sp>
      <p:sp>
        <p:nvSpPr>
          <p:cNvPr id="9" name="Text 7"/>
          <p:cNvSpPr/>
          <p:nvPr/>
        </p:nvSpPr>
        <p:spPr>
          <a:xfrm>
            <a:off x="5349597" y="3913942"/>
            <a:ext cx="3931206" cy="1878806"/>
          </a:xfrm>
          <a:prstGeom prst="rect">
            <a:avLst/>
          </a:prstGeom>
          <a:noFill/>
          <a:ln/>
        </p:spPr>
        <p:txBody>
          <a:bodyPr wrap="square" lIns="0" tIns="0" rIns="0" bIns="0" rtlCol="0" anchor="t"/>
          <a:lstStyle/>
          <a:p>
            <a:pPr marL="0" indent="0" algn="l">
              <a:lnSpc>
                <a:spcPts val="2450"/>
              </a:lnSpc>
              <a:buNone/>
            </a:pPr>
            <a:r>
              <a:rPr lang="en-US" sz="1500" dirty="0">
                <a:solidFill>
                  <a:srgbClr val="2C2926"/>
                </a:solidFill>
                <a:latin typeface="Inter" pitchFamily="34" charset="0"/>
                <a:ea typeface="Inter" pitchFamily="34" charset="-122"/>
                <a:cs typeface="Inter" pitchFamily="34" charset="-120"/>
              </a:rPr>
              <a:t>Positioned in the disk's first sector, the MBR houses a small program for initial boot-up and a Partition Table. This table defines the start and end addresses of each partition, marking one as active for booting.</a:t>
            </a:r>
            <a:endParaRPr lang="en-US" sz="1500" dirty="0"/>
          </a:p>
        </p:txBody>
      </p:sp>
      <p:sp>
        <p:nvSpPr>
          <p:cNvPr id="10" name="Text 8"/>
          <p:cNvSpPr/>
          <p:nvPr/>
        </p:nvSpPr>
        <p:spPr>
          <a:xfrm>
            <a:off x="5349597" y="5910143"/>
            <a:ext cx="3931206" cy="939403"/>
          </a:xfrm>
          <a:prstGeom prst="rect">
            <a:avLst/>
          </a:prstGeom>
          <a:noFill/>
          <a:ln/>
        </p:spPr>
        <p:txBody>
          <a:bodyPr wrap="square" lIns="0" tIns="0" rIns="0" bIns="0" rtlCol="0" anchor="t"/>
          <a:lstStyle/>
          <a:p>
            <a:pPr marL="0" indent="0" algn="l">
              <a:lnSpc>
                <a:spcPts val="2450"/>
              </a:lnSpc>
              <a:buNone/>
            </a:pPr>
            <a:r>
              <a:rPr lang="en-US" sz="1500" dirty="0">
                <a:solidFill>
                  <a:srgbClr val="2C2926"/>
                </a:solidFill>
                <a:latin typeface="Inter" pitchFamily="34" charset="0"/>
                <a:ea typeface="Inter" pitchFamily="34" charset="-122"/>
                <a:cs typeface="Inter" pitchFamily="34" charset="-120"/>
              </a:rPr>
              <a:t>During system startup, the BIOS executes the MBR, which then locates and runs the active partition's boot block.</a:t>
            </a:r>
            <a:endParaRPr lang="en-US" sz="1500" dirty="0"/>
          </a:p>
        </p:txBody>
      </p:sp>
      <p:sp>
        <p:nvSpPr>
          <p:cNvPr id="11" name="Shape 9"/>
          <p:cNvSpPr/>
          <p:nvPr/>
        </p:nvSpPr>
        <p:spPr>
          <a:xfrm>
            <a:off x="9623108" y="2500313"/>
            <a:ext cx="4322445" cy="195620"/>
          </a:xfrm>
          <a:prstGeom prst="roundRect">
            <a:avLst>
              <a:gd name="adj" fmla="val 42016"/>
            </a:avLst>
          </a:prstGeom>
          <a:solidFill>
            <a:srgbClr val="FFFFFF"/>
          </a:solidFill>
          <a:ln w="7620">
            <a:solidFill>
              <a:srgbClr val="F8ECD3"/>
            </a:solidFill>
            <a:prstDash val="solid"/>
          </a:ln>
        </p:spPr>
      </p:sp>
      <p:sp>
        <p:nvSpPr>
          <p:cNvPr id="12" name="Text 10"/>
          <p:cNvSpPr/>
          <p:nvPr/>
        </p:nvSpPr>
        <p:spPr>
          <a:xfrm>
            <a:off x="9818727" y="2891552"/>
            <a:ext cx="3258026" cy="305753"/>
          </a:xfrm>
          <a:prstGeom prst="rect">
            <a:avLst/>
          </a:prstGeom>
          <a:noFill/>
          <a:ln/>
        </p:spPr>
        <p:txBody>
          <a:bodyPr wrap="none" lIns="0" tIns="0" rIns="0" bIns="0" rtlCol="0" anchor="t"/>
          <a:lstStyle/>
          <a:p>
            <a:pPr marL="0" indent="0" algn="l">
              <a:lnSpc>
                <a:spcPts val="2400"/>
              </a:lnSpc>
              <a:buNone/>
            </a:pPr>
            <a:r>
              <a:rPr lang="en-US" sz="1900" dirty="0">
                <a:solidFill>
                  <a:srgbClr val="2C2926"/>
                </a:solidFill>
                <a:latin typeface="Bricolage Grotesque Semi Bold" pitchFamily="34" charset="0"/>
                <a:ea typeface="Bricolage Grotesque Semi Bold" pitchFamily="34" charset="-122"/>
                <a:cs typeface="Bricolage Grotesque Semi Bold" pitchFamily="34" charset="-120"/>
              </a:rPr>
              <a:t>Step 1: Disk and Partitioning</a:t>
            </a:r>
            <a:endParaRPr lang="en-US" sz="1900" dirty="0"/>
          </a:p>
        </p:txBody>
      </p:sp>
      <p:sp>
        <p:nvSpPr>
          <p:cNvPr id="13" name="Text 11"/>
          <p:cNvSpPr/>
          <p:nvPr/>
        </p:nvSpPr>
        <p:spPr>
          <a:xfrm>
            <a:off x="9818727" y="3314700"/>
            <a:ext cx="3931206" cy="1565672"/>
          </a:xfrm>
          <a:prstGeom prst="rect">
            <a:avLst/>
          </a:prstGeom>
          <a:noFill/>
          <a:ln/>
        </p:spPr>
        <p:txBody>
          <a:bodyPr wrap="square" lIns="0" tIns="0" rIns="0" bIns="0" rtlCol="0" anchor="t"/>
          <a:lstStyle/>
          <a:p>
            <a:pPr marL="0" indent="0" algn="l">
              <a:lnSpc>
                <a:spcPts val="2450"/>
              </a:lnSpc>
              <a:buNone/>
            </a:pPr>
            <a:r>
              <a:rPr lang="en-US" sz="1500" dirty="0">
                <a:solidFill>
                  <a:srgbClr val="2C2926"/>
                </a:solidFill>
                <a:latin typeface="Inter" pitchFamily="34" charset="0"/>
                <a:ea typeface="Inter" pitchFamily="34" charset="-122"/>
                <a:cs typeface="Inter" pitchFamily="34" charset="-120"/>
              </a:rPr>
              <a:t>A physical disk can be logically divided into several partitions, each capable of containing an independent file system. The very first part of the disk is reserved for the Master Boot Record (MBR).</a:t>
            </a:r>
            <a:endParaRPr lang="en-US" sz="1500" dirty="0"/>
          </a:p>
        </p:txBody>
      </p:sp>
      <p:sp>
        <p:nvSpPr>
          <p:cNvPr id="14" name="Text 12"/>
          <p:cNvSpPr/>
          <p:nvPr/>
        </p:nvSpPr>
        <p:spPr>
          <a:xfrm>
            <a:off x="684848" y="7265313"/>
            <a:ext cx="13260705" cy="313134"/>
          </a:xfrm>
          <a:prstGeom prst="rect">
            <a:avLst/>
          </a:prstGeom>
          <a:noFill/>
          <a:ln/>
        </p:spPr>
        <p:txBody>
          <a:bodyPr wrap="none" lIns="0" tIns="0" rIns="0" bIns="0" rtlCol="0" anchor="t"/>
          <a:lstStyle/>
          <a:p>
            <a:pPr marL="0" indent="0" algn="ctr">
              <a:lnSpc>
                <a:spcPts val="2450"/>
              </a:lnSpc>
              <a:buNone/>
            </a:pPr>
            <a:r>
              <a:rPr lang="en-US" sz="1500" dirty="0">
                <a:solidFill>
                  <a:srgbClr val="2C2926"/>
                </a:solidFill>
                <a:latin typeface="Inter" pitchFamily="34" charset="0"/>
                <a:ea typeface="Inter" pitchFamily="34" charset="-122"/>
                <a:cs typeface="Inter" pitchFamily="34" charset="-120"/>
              </a:rPr>
              <a:t>This fundamental layering, from the entire disk down to the specific boot and data blocks, underpins the robust design of modern file systems.</a:t>
            </a:r>
            <a:endParaRPr lang="en-US" sz="15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801291"/>
            <a:ext cx="9838134" cy="531614"/>
          </a:xfrm>
          <a:prstGeom prst="rect">
            <a:avLst/>
          </a:prstGeom>
          <a:noFill/>
          <a:ln/>
        </p:spPr>
        <p:txBody>
          <a:bodyPr wrap="none" lIns="0" tIns="0" rIns="0" bIns="0" rtlCol="0" anchor="t"/>
          <a:lstStyle/>
          <a:p>
            <a:pPr marL="0" indent="0" algn="l">
              <a:lnSpc>
                <a:spcPts val="4150"/>
              </a:lnSpc>
              <a:buNone/>
            </a:pPr>
            <a:r>
              <a:rPr lang="en-US" sz="3300" dirty="0">
                <a:solidFill>
                  <a:srgbClr val="2C2926"/>
                </a:solidFill>
                <a:latin typeface="Bricolage Grotesque Semi Bold" pitchFamily="34" charset="0"/>
                <a:ea typeface="Bricolage Grotesque Semi Bold" pitchFamily="34" charset="-122"/>
                <a:cs typeface="Bricolage Grotesque Semi Bold" pitchFamily="34" charset="-120"/>
              </a:rPr>
              <a:t>Step-by-Step: File System Layout on Disk (Cont.)</a:t>
            </a:r>
            <a:endParaRPr lang="en-US" sz="3300" dirty="0"/>
          </a:p>
        </p:txBody>
      </p:sp>
      <p:sp>
        <p:nvSpPr>
          <p:cNvPr id="3" name="Text 1"/>
          <p:cNvSpPr/>
          <p:nvPr/>
        </p:nvSpPr>
        <p:spPr>
          <a:xfrm>
            <a:off x="793790" y="1673066"/>
            <a:ext cx="13042821" cy="272177"/>
          </a:xfrm>
          <a:prstGeom prst="rect">
            <a:avLst/>
          </a:prstGeom>
          <a:noFill/>
          <a:ln/>
        </p:spPr>
        <p:txBody>
          <a:bodyPr wrap="non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Continuing our exploration of the physical organization, these next layers are crucial for managing file system metadata and the actual file content.</a:t>
            </a:r>
            <a:endParaRPr lang="en-US" sz="1300" dirty="0"/>
          </a:p>
        </p:txBody>
      </p:sp>
      <p:sp>
        <p:nvSpPr>
          <p:cNvPr id="4" name="Shape 2"/>
          <p:cNvSpPr/>
          <p:nvPr/>
        </p:nvSpPr>
        <p:spPr>
          <a:xfrm>
            <a:off x="793790" y="2391728"/>
            <a:ext cx="6457593" cy="170021"/>
          </a:xfrm>
          <a:prstGeom prst="roundRect">
            <a:avLst>
              <a:gd name="adj" fmla="val 42025"/>
            </a:avLst>
          </a:prstGeom>
          <a:solidFill>
            <a:srgbClr val="FFFFFF"/>
          </a:solidFill>
          <a:ln w="7620">
            <a:solidFill>
              <a:srgbClr val="F8ECD3"/>
            </a:solidFill>
            <a:prstDash val="solid"/>
          </a:ln>
        </p:spPr>
      </p:sp>
      <p:sp>
        <p:nvSpPr>
          <p:cNvPr id="5" name="Text 3"/>
          <p:cNvSpPr/>
          <p:nvPr/>
        </p:nvSpPr>
        <p:spPr>
          <a:xfrm>
            <a:off x="963811" y="2731770"/>
            <a:ext cx="2126456" cy="265747"/>
          </a:xfrm>
          <a:prstGeom prst="rect">
            <a:avLst/>
          </a:prstGeom>
          <a:noFill/>
          <a:ln/>
        </p:spPr>
        <p:txBody>
          <a:bodyPr wrap="none" lIns="0" tIns="0" rIns="0" bIns="0" rtlCol="0" anchor="t"/>
          <a:lstStyle/>
          <a:p>
            <a:pPr marL="0" indent="0" algn="l">
              <a:lnSpc>
                <a:spcPts val="2050"/>
              </a:lnSpc>
              <a:buNone/>
            </a:pPr>
            <a:r>
              <a:rPr lang="en-US" sz="1650" dirty="0">
                <a:solidFill>
                  <a:srgbClr val="2C2926"/>
                </a:solidFill>
                <a:latin typeface="Bricolage Grotesque Semi Bold" pitchFamily="34" charset="0"/>
                <a:ea typeface="Bricolage Grotesque Semi Bold" pitchFamily="34" charset="-122"/>
                <a:cs typeface="Bricolage Grotesque Semi Bold" pitchFamily="34" charset="-120"/>
              </a:rPr>
              <a:t>Step 4: Superblock</a:t>
            </a:r>
            <a:endParaRPr lang="en-US" sz="1650" dirty="0"/>
          </a:p>
        </p:txBody>
      </p:sp>
      <p:sp>
        <p:nvSpPr>
          <p:cNvPr id="6" name="Text 4"/>
          <p:cNvSpPr/>
          <p:nvPr/>
        </p:nvSpPr>
        <p:spPr>
          <a:xfrm>
            <a:off x="963811" y="3099554"/>
            <a:ext cx="6117550" cy="1088708"/>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Immediately following the Boot Block, the Superblock contains critical metadata about the entire file system, including its type, total number of blocks, and other administrative data. It's loaded into memory during boot for quick access.</a:t>
            </a:r>
            <a:endParaRPr lang="en-US" sz="1300" dirty="0"/>
          </a:p>
        </p:txBody>
      </p:sp>
      <p:sp>
        <p:nvSpPr>
          <p:cNvPr id="7" name="Shape 5"/>
          <p:cNvSpPr/>
          <p:nvPr/>
        </p:nvSpPr>
        <p:spPr>
          <a:xfrm>
            <a:off x="7378898" y="2136577"/>
            <a:ext cx="6457712" cy="170021"/>
          </a:xfrm>
          <a:prstGeom prst="roundRect">
            <a:avLst>
              <a:gd name="adj" fmla="val 42025"/>
            </a:avLst>
          </a:prstGeom>
          <a:solidFill>
            <a:srgbClr val="FFFFFF"/>
          </a:solidFill>
          <a:ln w="7620">
            <a:solidFill>
              <a:srgbClr val="F8ECD3"/>
            </a:solidFill>
            <a:prstDash val="solid"/>
          </a:ln>
        </p:spPr>
      </p:sp>
      <p:sp>
        <p:nvSpPr>
          <p:cNvPr id="8" name="Text 6"/>
          <p:cNvSpPr/>
          <p:nvPr/>
        </p:nvSpPr>
        <p:spPr>
          <a:xfrm>
            <a:off x="7548920" y="2476619"/>
            <a:ext cx="3296960" cy="265747"/>
          </a:xfrm>
          <a:prstGeom prst="rect">
            <a:avLst/>
          </a:prstGeom>
          <a:noFill/>
          <a:ln/>
        </p:spPr>
        <p:txBody>
          <a:bodyPr wrap="none" lIns="0" tIns="0" rIns="0" bIns="0" rtlCol="0" anchor="t"/>
          <a:lstStyle/>
          <a:p>
            <a:pPr marL="0" indent="0" algn="l">
              <a:lnSpc>
                <a:spcPts val="2050"/>
              </a:lnSpc>
              <a:buNone/>
            </a:pPr>
            <a:r>
              <a:rPr lang="en-US" sz="1650" dirty="0">
                <a:solidFill>
                  <a:srgbClr val="2C2926"/>
                </a:solidFill>
                <a:latin typeface="Bricolage Grotesque Semi Bold" pitchFamily="34" charset="0"/>
                <a:ea typeface="Bricolage Grotesque Semi Bold" pitchFamily="34" charset="-122"/>
                <a:cs typeface="Bricolage Grotesque Semi Bold" pitchFamily="34" charset="-120"/>
              </a:rPr>
              <a:t>Step 5: Free Space Management</a:t>
            </a:r>
            <a:endParaRPr lang="en-US" sz="1650" dirty="0"/>
          </a:p>
        </p:txBody>
      </p:sp>
      <p:sp>
        <p:nvSpPr>
          <p:cNvPr id="9" name="Text 7"/>
          <p:cNvSpPr/>
          <p:nvPr/>
        </p:nvSpPr>
        <p:spPr>
          <a:xfrm>
            <a:off x="7548920" y="2844403"/>
            <a:ext cx="6117669" cy="1088708"/>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This section is dedicated to managing the disk's available and allocated blocks. It keeps track of which blocks are free and which are in use, enabling efficient allocation and deallocation of space as files are created and deleted.</a:t>
            </a:r>
            <a:endParaRPr lang="en-US" sz="1300" dirty="0"/>
          </a:p>
        </p:txBody>
      </p:sp>
      <p:sp>
        <p:nvSpPr>
          <p:cNvPr id="10" name="Shape 8"/>
          <p:cNvSpPr/>
          <p:nvPr/>
        </p:nvSpPr>
        <p:spPr>
          <a:xfrm>
            <a:off x="793790" y="4740950"/>
            <a:ext cx="6457593" cy="170021"/>
          </a:xfrm>
          <a:prstGeom prst="roundRect">
            <a:avLst>
              <a:gd name="adj" fmla="val 42025"/>
            </a:avLst>
          </a:prstGeom>
          <a:solidFill>
            <a:srgbClr val="FFFFFF"/>
          </a:solidFill>
          <a:ln w="7620">
            <a:solidFill>
              <a:srgbClr val="F8ECD3"/>
            </a:solidFill>
            <a:prstDash val="solid"/>
          </a:ln>
        </p:spPr>
      </p:sp>
      <p:sp>
        <p:nvSpPr>
          <p:cNvPr id="11" name="Text 9"/>
          <p:cNvSpPr/>
          <p:nvPr/>
        </p:nvSpPr>
        <p:spPr>
          <a:xfrm>
            <a:off x="963811" y="5080992"/>
            <a:ext cx="2908935" cy="265747"/>
          </a:xfrm>
          <a:prstGeom prst="rect">
            <a:avLst/>
          </a:prstGeom>
          <a:noFill/>
          <a:ln/>
        </p:spPr>
        <p:txBody>
          <a:bodyPr wrap="none" lIns="0" tIns="0" rIns="0" bIns="0" rtlCol="0" anchor="t"/>
          <a:lstStyle/>
          <a:p>
            <a:pPr marL="0" indent="0" algn="l">
              <a:lnSpc>
                <a:spcPts val="2050"/>
              </a:lnSpc>
              <a:buNone/>
            </a:pPr>
            <a:r>
              <a:rPr lang="en-US" sz="1650" dirty="0">
                <a:solidFill>
                  <a:srgbClr val="2C2926"/>
                </a:solidFill>
                <a:latin typeface="Bricolage Grotesque Semi Bold" pitchFamily="34" charset="0"/>
                <a:ea typeface="Bricolage Grotesque Semi Bold" pitchFamily="34" charset="-122"/>
                <a:cs typeface="Bricolage Grotesque Semi Bold" pitchFamily="34" charset="-120"/>
              </a:rPr>
              <a:t>Step 6: Inodes (Index Nodes)</a:t>
            </a:r>
            <a:endParaRPr lang="en-US" sz="1650" dirty="0"/>
          </a:p>
        </p:txBody>
      </p:sp>
      <p:sp>
        <p:nvSpPr>
          <p:cNvPr id="12" name="Text 10"/>
          <p:cNvSpPr/>
          <p:nvPr/>
        </p:nvSpPr>
        <p:spPr>
          <a:xfrm>
            <a:off x="963811" y="5448776"/>
            <a:ext cx="6117550" cy="1088708"/>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Inodes are fundamental data structures in Unix-based file systems, created during initialization. Each file or directory has a unique inode, which identifies and manages its metadata (permissions, ownership, timestamps, and pointers to data blocks), excluding only the file name itself.</a:t>
            </a:r>
            <a:endParaRPr lang="en-US" sz="1300" dirty="0"/>
          </a:p>
        </p:txBody>
      </p:sp>
      <p:sp>
        <p:nvSpPr>
          <p:cNvPr id="13" name="Shape 11"/>
          <p:cNvSpPr/>
          <p:nvPr/>
        </p:nvSpPr>
        <p:spPr>
          <a:xfrm>
            <a:off x="7378898" y="4485799"/>
            <a:ext cx="6457712" cy="170021"/>
          </a:xfrm>
          <a:prstGeom prst="roundRect">
            <a:avLst>
              <a:gd name="adj" fmla="val 42025"/>
            </a:avLst>
          </a:prstGeom>
          <a:solidFill>
            <a:srgbClr val="FFFFFF"/>
          </a:solidFill>
          <a:ln w="7620">
            <a:solidFill>
              <a:srgbClr val="F8ECD3"/>
            </a:solidFill>
            <a:prstDash val="solid"/>
          </a:ln>
        </p:spPr>
      </p:sp>
      <p:sp>
        <p:nvSpPr>
          <p:cNvPr id="14" name="Text 12"/>
          <p:cNvSpPr/>
          <p:nvPr/>
        </p:nvSpPr>
        <p:spPr>
          <a:xfrm>
            <a:off x="7548920" y="4825841"/>
            <a:ext cx="3402330" cy="425291"/>
          </a:xfrm>
          <a:prstGeom prst="rect">
            <a:avLst/>
          </a:prstGeom>
          <a:noFill/>
          <a:ln/>
        </p:spPr>
        <p:txBody>
          <a:bodyPr wrap="none" lIns="0" tIns="0" rIns="0" bIns="0" rtlCol="0" anchor="t"/>
          <a:lstStyle/>
          <a:p>
            <a:pPr marL="0" indent="0" algn="l">
              <a:lnSpc>
                <a:spcPts val="3300"/>
              </a:lnSpc>
              <a:buNone/>
            </a:pPr>
            <a:r>
              <a:rPr lang="en-US" sz="2650" b="1" dirty="0">
                <a:solidFill>
                  <a:srgbClr val="2C2926"/>
                </a:solidFill>
                <a:latin typeface="Bricolage Grotesque Semi Bold" pitchFamily="34" charset="0"/>
                <a:ea typeface="Bricolage Grotesque Semi Bold" pitchFamily="34" charset="-122"/>
                <a:cs typeface="Bricolage Grotesque Semi Bold" pitchFamily="34" charset="-120"/>
              </a:rPr>
              <a:t>Role of Inodes</a:t>
            </a:r>
            <a:endParaRPr lang="en-US" sz="2650" dirty="0"/>
          </a:p>
        </p:txBody>
      </p:sp>
      <p:sp>
        <p:nvSpPr>
          <p:cNvPr id="15" name="Text 13"/>
          <p:cNvSpPr/>
          <p:nvPr/>
        </p:nvSpPr>
        <p:spPr>
          <a:xfrm>
            <a:off x="7548920" y="5353169"/>
            <a:ext cx="4556403" cy="318849"/>
          </a:xfrm>
          <a:prstGeom prst="rect">
            <a:avLst/>
          </a:prstGeom>
          <a:noFill/>
          <a:ln/>
        </p:spPr>
        <p:txBody>
          <a:bodyPr wrap="none" lIns="0" tIns="0" rIns="0" bIns="0" rtlCol="0" anchor="t"/>
          <a:lstStyle/>
          <a:p>
            <a:pPr marL="0" indent="0" algn="l">
              <a:lnSpc>
                <a:spcPts val="2500"/>
              </a:lnSpc>
              <a:buNone/>
            </a:pPr>
            <a:r>
              <a:rPr lang="en-US" sz="2000" dirty="0">
                <a:solidFill>
                  <a:srgbClr val="2C2926"/>
                </a:solidFill>
                <a:latin typeface="Bricolage Grotesque Semi Bold" pitchFamily="34" charset="0"/>
                <a:ea typeface="Bricolage Grotesque Semi Bold" pitchFamily="34" charset="-122"/>
                <a:cs typeface="Bricolage Grotesque Semi Bold" pitchFamily="34" charset="-120"/>
              </a:rPr>
              <a:t>Identifies and manages file metadata</a:t>
            </a:r>
            <a:endParaRPr lang="en-US" sz="2000" dirty="0"/>
          </a:p>
        </p:txBody>
      </p:sp>
      <p:sp>
        <p:nvSpPr>
          <p:cNvPr id="16" name="Text 14"/>
          <p:cNvSpPr/>
          <p:nvPr/>
        </p:nvSpPr>
        <p:spPr>
          <a:xfrm>
            <a:off x="7548920" y="5774055"/>
            <a:ext cx="6117669" cy="272177"/>
          </a:xfrm>
          <a:prstGeom prst="rect">
            <a:avLst/>
          </a:prstGeom>
          <a:noFill/>
          <a:ln/>
        </p:spPr>
        <p:txBody>
          <a:bodyPr wrap="non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Stores everything </a:t>
            </a:r>
            <a:r>
              <a:rPr lang="en-US" sz="1300" i="1" dirty="0">
                <a:solidFill>
                  <a:srgbClr val="2C2926"/>
                </a:solidFill>
                <a:latin typeface="Inter" pitchFamily="34" charset="0"/>
                <a:ea typeface="Inter" pitchFamily="34" charset="-122"/>
                <a:cs typeface="Inter" pitchFamily="34" charset="-120"/>
              </a:rPr>
              <a:t>except</a:t>
            </a:r>
            <a:r>
              <a:rPr lang="en-US" sz="1300" dirty="0">
                <a:solidFill>
                  <a:srgbClr val="2C2926"/>
                </a:solidFill>
                <a:latin typeface="Inter" pitchFamily="34" charset="0"/>
                <a:ea typeface="Inter" pitchFamily="34" charset="-122"/>
                <a:cs typeface="Inter" pitchFamily="34" charset="-120"/>
              </a:rPr>
              <a:t> the file name</a:t>
            </a:r>
            <a:endParaRPr lang="en-US" sz="1300" dirty="0"/>
          </a:p>
        </p:txBody>
      </p:sp>
      <p:sp>
        <p:nvSpPr>
          <p:cNvPr id="17" name="Text 15"/>
          <p:cNvSpPr/>
          <p:nvPr/>
        </p:nvSpPr>
        <p:spPr>
          <a:xfrm>
            <a:off x="7548920" y="6148268"/>
            <a:ext cx="6117669" cy="272177"/>
          </a:xfrm>
          <a:prstGeom prst="rect">
            <a:avLst/>
          </a:prstGeom>
          <a:noFill/>
          <a:ln/>
        </p:spPr>
        <p:txBody>
          <a:bodyPr wrap="non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Limits the </a:t>
            </a:r>
            <a:r>
              <a:rPr lang="en-US" sz="1300" b="1" dirty="0">
                <a:solidFill>
                  <a:srgbClr val="2C2926"/>
                </a:solidFill>
                <a:latin typeface="Inter" pitchFamily="34" charset="0"/>
                <a:ea typeface="Inter" pitchFamily="34" charset="-122"/>
                <a:cs typeface="Inter" pitchFamily="34" charset="-120"/>
              </a:rPr>
              <a:t>maximum number of files/directories</a:t>
            </a:r>
            <a:r>
              <a:rPr lang="en-US" sz="1300" dirty="0">
                <a:solidFill>
                  <a:srgbClr val="2C2926"/>
                </a:solidFill>
                <a:latin typeface="Inter" pitchFamily="34" charset="0"/>
                <a:ea typeface="Inter" pitchFamily="34" charset="-122"/>
                <a:cs typeface="Inter" pitchFamily="34" charset="-120"/>
              </a:rPr>
              <a:t> in a file system</a:t>
            </a:r>
            <a:endParaRPr lang="en-US" sz="1300" dirty="0"/>
          </a:p>
        </p:txBody>
      </p:sp>
      <p:sp>
        <p:nvSpPr>
          <p:cNvPr id="18" name="Text 16"/>
          <p:cNvSpPr/>
          <p:nvPr/>
        </p:nvSpPr>
        <p:spPr>
          <a:xfrm>
            <a:off x="7548920" y="6522482"/>
            <a:ext cx="6117669" cy="272177"/>
          </a:xfrm>
          <a:prstGeom prst="rect">
            <a:avLst/>
          </a:prstGeom>
          <a:noFill/>
          <a:ln/>
        </p:spPr>
        <p:txBody>
          <a:bodyPr wrap="none" lIns="0" tIns="0" rIns="0" bIns="0" rtlCol="0" anchor="t"/>
          <a:lstStyle/>
          <a:p>
            <a:pPr marL="0" indent="0" algn="l">
              <a:lnSpc>
                <a:spcPts val="2100"/>
              </a:lnSpc>
              <a:buNone/>
            </a:pPr>
            <a:endParaRPr lang="en-US" sz="1300" dirty="0"/>
          </a:p>
        </p:txBody>
      </p:sp>
      <p:sp>
        <p:nvSpPr>
          <p:cNvPr id="19" name="Text 17"/>
          <p:cNvSpPr/>
          <p:nvPr/>
        </p:nvSpPr>
        <p:spPr>
          <a:xfrm>
            <a:off x="793790" y="7156013"/>
            <a:ext cx="13042821" cy="272177"/>
          </a:xfrm>
          <a:prstGeom prst="rect">
            <a:avLst/>
          </a:prstGeom>
          <a:noFill/>
          <a:ln/>
        </p:spPr>
        <p:txBody>
          <a:bodyPr wrap="none" lIns="0" tIns="0" rIns="0" bIns="0" rtlCol="0" anchor="t"/>
          <a:lstStyle/>
          <a:p>
            <a:pPr marL="0" indent="0" algn="ctr">
              <a:lnSpc>
                <a:spcPts val="2100"/>
              </a:lnSpc>
              <a:buNone/>
            </a:pPr>
            <a:r>
              <a:rPr lang="en-US" sz="1300" dirty="0">
                <a:solidFill>
                  <a:srgbClr val="2C2926"/>
                </a:solidFill>
                <a:latin typeface="Inter" pitchFamily="34" charset="0"/>
                <a:ea typeface="Inter" pitchFamily="34" charset="-122"/>
                <a:cs typeface="Inter" pitchFamily="34" charset="-120"/>
              </a:rPr>
              <a:t>These foundational elements work in concert to ensure the integrity, accessibility, and efficient management of all data stored on the disk.</a:t>
            </a:r>
            <a:endParaRPr lang="en-US" sz="13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646628" y="508516"/>
            <a:ext cx="3364825" cy="375285"/>
          </a:xfrm>
          <a:prstGeom prst="rect">
            <a:avLst/>
          </a:prstGeom>
          <a:noFill/>
          <a:ln/>
        </p:spPr>
        <p:txBody>
          <a:bodyPr wrap="none" lIns="0" tIns="0" rIns="0" bIns="0" rtlCol="0" anchor="t"/>
          <a:lstStyle/>
          <a:p>
            <a:pPr marL="0" indent="0" algn="l">
              <a:lnSpc>
                <a:spcPts val="2950"/>
              </a:lnSpc>
              <a:buNone/>
            </a:pPr>
            <a:r>
              <a:rPr lang="en-US" sz="2350" dirty="0">
                <a:solidFill>
                  <a:srgbClr val="2C2926"/>
                </a:solidFill>
                <a:latin typeface="Bricolage Grotesque Semi Bold" pitchFamily="34" charset="0"/>
                <a:ea typeface="Bricolage Grotesque Semi Bold" pitchFamily="34" charset="-122"/>
                <a:cs typeface="Bricolage Grotesque Semi Bold" pitchFamily="34" charset="-120"/>
              </a:rPr>
              <a:t>What’s Inside an Inode?</a:t>
            </a:r>
            <a:endParaRPr lang="en-US" sz="2350" dirty="0"/>
          </a:p>
        </p:txBody>
      </p:sp>
      <p:sp>
        <p:nvSpPr>
          <p:cNvPr id="3" name="Text 1"/>
          <p:cNvSpPr/>
          <p:nvPr/>
        </p:nvSpPr>
        <p:spPr>
          <a:xfrm>
            <a:off x="646628" y="1123950"/>
            <a:ext cx="13337143" cy="384334"/>
          </a:xfrm>
          <a:prstGeom prst="rect">
            <a:avLst/>
          </a:prstGeom>
          <a:noFill/>
          <a:ln/>
        </p:spPr>
        <p:txBody>
          <a:bodyPr wrap="square" lIns="0" tIns="0" rIns="0" bIns="0" rtlCol="0" anchor="t"/>
          <a:lstStyle/>
          <a:p>
            <a:pPr marL="0" indent="0" algn="l">
              <a:lnSpc>
                <a:spcPts val="1500"/>
              </a:lnSpc>
              <a:buNone/>
            </a:pPr>
            <a:r>
              <a:rPr lang="en-US" sz="900" dirty="0">
                <a:solidFill>
                  <a:srgbClr val="2C2926"/>
                </a:solidFill>
                <a:latin typeface="Inter" pitchFamily="34" charset="0"/>
                <a:ea typeface="Inter" pitchFamily="34" charset="-122"/>
                <a:cs typeface="Inter" pitchFamily="34" charset="-120"/>
              </a:rPr>
              <a:t>An inode is a fundamental data structure in Unix-like file systems, storing crucial metadata about a file or directory. It acts as a descriptor, providing all necessary information about the file itself, except for its name and the actual data content.</a:t>
            </a:r>
            <a:endParaRPr lang="en-US" sz="900" dirty="0"/>
          </a:p>
        </p:txBody>
      </p:sp>
      <p:sp>
        <p:nvSpPr>
          <p:cNvPr id="4" name="Text 2"/>
          <p:cNvSpPr/>
          <p:nvPr/>
        </p:nvSpPr>
        <p:spPr>
          <a:xfrm>
            <a:off x="646628" y="1763316"/>
            <a:ext cx="1501259" cy="187643"/>
          </a:xfrm>
          <a:prstGeom prst="rect">
            <a:avLst/>
          </a:prstGeom>
          <a:noFill/>
          <a:ln/>
        </p:spPr>
        <p:txBody>
          <a:bodyPr wrap="none" lIns="0" tIns="0" rIns="0" bIns="0" rtlCol="0" anchor="t"/>
          <a:lstStyle/>
          <a:p>
            <a:pPr marL="0" indent="0" algn="l">
              <a:lnSpc>
                <a:spcPts val="1450"/>
              </a:lnSpc>
              <a:buNone/>
            </a:pPr>
            <a:r>
              <a:rPr lang="en-US" sz="1150" dirty="0">
                <a:solidFill>
                  <a:srgbClr val="2C2926"/>
                </a:solidFill>
                <a:latin typeface="Bricolage Grotesque Semi Bold" pitchFamily="34" charset="0"/>
                <a:ea typeface="Bricolage Grotesque Semi Bold" pitchFamily="34" charset="-122"/>
                <a:cs typeface="Bricolage Grotesque Semi Bold" pitchFamily="34" charset="-120"/>
              </a:rPr>
              <a:t>Key Attributes:</a:t>
            </a:r>
            <a:endParaRPr lang="en-US" sz="1150" dirty="0"/>
          </a:p>
        </p:txBody>
      </p:sp>
      <p:sp>
        <p:nvSpPr>
          <p:cNvPr id="5" name="Shape 3"/>
          <p:cNvSpPr/>
          <p:nvPr/>
        </p:nvSpPr>
        <p:spPr>
          <a:xfrm>
            <a:off x="646628" y="2085975"/>
            <a:ext cx="6522125" cy="462677"/>
          </a:xfrm>
          <a:prstGeom prst="roundRect">
            <a:avLst>
              <a:gd name="adj" fmla="val 10903"/>
            </a:avLst>
          </a:prstGeom>
          <a:noFill/>
          <a:ln w="15240">
            <a:solidFill>
              <a:srgbClr val="AFCBF8"/>
            </a:solidFill>
            <a:prstDash val="solid"/>
          </a:ln>
        </p:spPr>
      </p:sp>
      <p:sp>
        <p:nvSpPr>
          <p:cNvPr id="6" name="Text 4"/>
          <p:cNvSpPr/>
          <p:nvPr/>
        </p:nvSpPr>
        <p:spPr>
          <a:xfrm>
            <a:off x="781883" y="2221230"/>
            <a:ext cx="6251615" cy="192167"/>
          </a:xfrm>
          <a:prstGeom prst="rect">
            <a:avLst/>
          </a:prstGeom>
          <a:noFill/>
          <a:ln/>
        </p:spPr>
        <p:txBody>
          <a:bodyPr wrap="none" lIns="0" tIns="0" rIns="0" bIns="0" rtlCol="0" anchor="t"/>
          <a:lstStyle/>
          <a:p>
            <a:pPr marL="0" indent="0" algn="l">
              <a:lnSpc>
                <a:spcPts val="1500"/>
              </a:lnSpc>
              <a:buNone/>
            </a:pPr>
            <a:r>
              <a:rPr lang="en-US" sz="900" dirty="0">
                <a:solidFill>
                  <a:srgbClr val="000000"/>
                </a:solidFill>
                <a:latin typeface="Inter" pitchFamily="34" charset="0"/>
                <a:ea typeface="Inter" pitchFamily="34" charset="-122"/>
                <a:cs typeface="Inter" pitchFamily="34" charset="-120"/>
              </a:rPr>
              <a:t>✅</a:t>
            </a:r>
            <a:r>
              <a:rPr lang="en-US" sz="900" dirty="0">
                <a:solidFill>
                  <a:srgbClr val="2C2926"/>
                </a:solidFill>
                <a:latin typeface="Inter" pitchFamily="34" charset="0"/>
                <a:ea typeface="Inter" pitchFamily="34" charset="-122"/>
                <a:cs typeface="Inter" pitchFamily="34" charset="-120"/>
              </a:rPr>
              <a:t> </a:t>
            </a:r>
            <a:r>
              <a:rPr lang="en-US" sz="900" b="1" dirty="0">
                <a:solidFill>
                  <a:srgbClr val="2C2926"/>
                </a:solidFill>
                <a:latin typeface="Inter" pitchFamily="34" charset="0"/>
                <a:ea typeface="Inter" pitchFamily="34" charset="-122"/>
                <a:cs typeface="Inter" pitchFamily="34" charset="-120"/>
              </a:rPr>
              <a:t>Ownership (UID &amp; GID):</a:t>
            </a:r>
            <a:r>
              <a:rPr lang="en-US" sz="900" dirty="0">
                <a:solidFill>
                  <a:srgbClr val="2C2926"/>
                </a:solidFill>
                <a:latin typeface="Inter" pitchFamily="34" charset="0"/>
                <a:ea typeface="Inter" pitchFamily="34" charset="-122"/>
                <a:cs typeface="Inter" pitchFamily="34" charset="-120"/>
              </a:rPr>
              <a:t> Identifies the user and group that own the file, controlling access.</a:t>
            </a:r>
            <a:endParaRPr lang="en-US" sz="900" dirty="0"/>
          </a:p>
        </p:txBody>
      </p:sp>
      <p:sp>
        <p:nvSpPr>
          <p:cNvPr id="7" name="Shape 5"/>
          <p:cNvSpPr/>
          <p:nvPr/>
        </p:nvSpPr>
        <p:spPr>
          <a:xfrm>
            <a:off x="646628" y="2668667"/>
            <a:ext cx="6522125" cy="462677"/>
          </a:xfrm>
          <a:prstGeom prst="roundRect">
            <a:avLst>
              <a:gd name="adj" fmla="val 10903"/>
            </a:avLst>
          </a:prstGeom>
          <a:noFill/>
          <a:ln w="15240">
            <a:solidFill>
              <a:srgbClr val="AFCBF8"/>
            </a:solidFill>
            <a:prstDash val="solid"/>
          </a:ln>
        </p:spPr>
      </p:sp>
      <p:sp>
        <p:nvSpPr>
          <p:cNvPr id="8" name="Text 6"/>
          <p:cNvSpPr/>
          <p:nvPr/>
        </p:nvSpPr>
        <p:spPr>
          <a:xfrm>
            <a:off x="781883" y="2803922"/>
            <a:ext cx="6251615" cy="192167"/>
          </a:xfrm>
          <a:prstGeom prst="rect">
            <a:avLst/>
          </a:prstGeom>
          <a:noFill/>
          <a:ln/>
        </p:spPr>
        <p:txBody>
          <a:bodyPr wrap="none" lIns="0" tIns="0" rIns="0" bIns="0" rtlCol="0" anchor="t"/>
          <a:lstStyle/>
          <a:p>
            <a:pPr marL="0" indent="0" algn="l">
              <a:lnSpc>
                <a:spcPts val="1500"/>
              </a:lnSpc>
              <a:buNone/>
            </a:pPr>
            <a:r>
              <a:rPr lang="en-US" sz="900" dirty="0">
                <a:solidFill>
                  <a:srgbClr val="000000"/>
                </a:solidFill>
                <a:latin typeface="Inter" pitchFamily="34" charset="0"/>
                <a:ea typeface="Inter" pitchFamily="34" charset="-122"/>
                <a:cs typeface="Inter" pitchFamily="34" charset="-120"/>
              </a:rPr>
              <a:t>✅</a:t>
            </a:r>
            <a:r>
              <a:rPr lang="en-US" sz="900" dirty="0">
                <a:solidFill>
                  <a:srgbClr val="2C2926"/>
                </a:solidFill>
                <a:latin typeface="Inter" pitchFamily="34" charset="0"/>
                <a:ea typeface="Inter" pitchFamily="34" charset="-122"/>
                <a:cs typeface="Inter" pitchFamily="34" charset="-120"/>
              </a:rPr>
              <a:t> </a:t>
            </a:r>
            <a:r>
              <a:rPr lang="en-US" sz="900" b="1" dirty="0">
                <a:solidFill>
                  <a:srgbClr val="2C2926"/>
                </a:solidFill>
                <a:latin typeface="Inter" pitchFamily="34" charset="0"/>
                <a:ea typeface="Inter" pitchFamily="34" charset="-122"/>
                <a:cs typeface="Inter" pitchFamily="34" charset="-120"/>
              </a:rPr>
              <a:t>File Size:</a:t>
            </a:r>
            <a:r>
              <a:rPr lang="en-US" sz="900" dirty="0">
                <a:solidFill>
                  <a:srgbClr val="2C2926"/>
                </a:solidFill>
                <a:latin typeface="Inter" pitchFamily="34" charset="0"/>
                <a:ea typeface="Inter" pitchFamily="34" charset="-122"/>
                <a:cs typeface="Inter" pitchFamily="34" charset="-120"/>
              </a:rPr>
              <a:t> The total size of the file in bytes.</a:t>
            </a:r>
            <a:endParaRPr lang="en-US" sz="900" dirty="0"/>
          </a:p>
        </p:txBody>
      </p:sp>
      <p:sp>
        <p:nvSpPr>
          <p:cNvPr id="9" name="Shape 7"/>
          <p:cNvSpPr/>
          <p:nvPr/>
        </p:nvSpPr>
        <p:spPr>
          <a:xfrm>
            <a:off x="646628" y="3251359"/>
            <a:ext cx="6522125" cy="462677"/>
          </a:xfrm>
          <a:prstGeom prst="roundRect">
            <a:avLst>
              <a:gd name="adj" fmla="val 10903"/>
            </a:avLst>
          </a:prstGeom>
          <a:noFill/>
          <a:ln w="15240">
            <a:solidFill>
              <a:srgbClr val="AFCBF8"/>
            </a:solidFill>
            <a:prstDash val="solid"/>
          </a:ln>
        </p:spPr>
      </p:sp>
      <p:sp>
        <p:nvSpPr>
          <p:cNvPr id="10" name="Text 8"/>
          <p:cNvSpPr/>
          <p:nvPr/>
        </p:nvSpPr>
        <p:spPr>
          <a:xfrm>
            <a:off x="781883" y="3386614"/>
            <a:ext cx="6251615" cy="192167"/>
          </a:xfrm>
          <a:prstGeom prst="rect">
            <a:avLst/>
          </a:prstGeom>
          <a:noFill/>
          <a:ln/>
        </p:spPr>
        <p:txBody>
          <a:bodyPr wrap="none" lIns="0" tIns="0" rIns="0" bIns="0" rtlCol="0" anchor="t"/>
          <a:lstStyle/>
          <a:p>
            <a:pPr marL="0" indent="0" algn="l">
              <a:lnSpc>
                <a:spcPts val="1500"/>
              </a:lnSpc>
              <a:buNone/>
            </a:pPr>
            <a:r>
              <a:rPr lang="en-US" sz="900" dirty="0">
                <a:solidFill>
                  <a:srgbClr val="000000"/>
                </a:solidFill>
                <a:latin typeface="Inter" pitchFamily="34" charset="0"/>
                <a:ea typeface="Inter" pitchFamily="34" charset="-122"/>
                <a:cs typeface="Inter" pitchFamily="34" charset="-120"/>
              </a:rPr>
              <a:t>✅</a:t>
            </a:r>
            <a:r>
              <a:rPr lang="en-US" sz="900" dirty="0">
                <a:solidFill>
                  <a:srgbClr val="2C2926"/>
                </a:solidFill>
                <a:latin typeface="Inter" pitchFamily="34" charset="0"/>
                <a:ea typeface="Inter" pitchFamily="34" charset="-122"/>
                <a:cs typeface="Inter" pitchFamily="34" charset="-120"/>
              </a:rPr>
              <a:t> </a:t>
            </a:r>
            <a:r>
              <a:rPr lang="en-US" sz="900" b="1" dirty="0">
                <a:solidFill>
                  <a:srgbClr val="2C2926"/>
                </a:solidFill>
                <a:latin typeface="Inter" pitchFamily="34" charset="0"/>
                <a:ea typeface="Inter" pitchFamily="34" charset="-122"/>
                <a:cs typeface="Inter" pitchFamily="34" charset="-120"/>
              </a:rPr>
              <a:t>File Type:</a:t>
            </a:r>
            <a:r>
              <a:rPr lang="en-US" sz="900" dirty="0">
                <a:solidFill>
                  <a:srgbClr val="2C2926"/>
                </a:solidFill>
                <a:latin typeface="Inter" pitchFamily="34" charset="0"/>
                <a:ea typeface="Inter" pitchFamily="34" charset="-122"/>
                <a:cs typeface="Inter" pitchFamily="34" charset="-120"/>
              </a:rPr>
              <a:t> Specifies if it's a regular file, directory, symbolic link, block device, character device, etc.</a:t>
            </a:r>
            <a:endParaRPr lang="en-US" sz="900" dirty="0"/>
          </a:p>
        </p:txBody>
      </p:sp>
      <p:sp>
        <p:nvSpPr>
          <p:cNvPr id="11" name="Shape 9"/>
          <p:cNvSpPr/>
          <p:nvPr/>
        </p:nvSpPr>
        <p:spPr>
          <a:xfrm>
            <a:off x="646628" y="3834051"/>
            <a:ext cx="6522125" cy="462677"/>
          </a:xfrm>
          <a:prstGeom prst="roundRect">
            <a:avLst>
              <a:gd name="adj" fmla="val 10903"/>
            </a:avLst>
          </a:prstGeom>
          <a:noFill/>
          <a:ln w="15240">
            <a:solidFill>
              <a:srgbClr val="AFCBF8"/>
            </a:solidFill>
            <a:prstDash val="solid"/>
          </a:ln>
        </p:spPr>
      </p:sp>
      <p:sp>
        <p:nvSpPr>
          <p:cNvPr id="12" name="Text 10"/>
          <p:cNvSpPr/>
          <p:nvPr/>
        </p:nvSpPr>
        <p:spPr>
          <a:xfrm>
            <a:off x="781883" y="3969306"/>
            <a:ext cx="6251615" cy="192167"/>
          </a:xfrm>
          <a:prstGeom prst="rect">
            <a:avLst/>
          </a:prstGeom>
          <a:noFill/>
          <a:ln/>
        </p:spPr>
        <p:txBody>
          <a:bodyPr wrap="none" lIns="0" tIns="0" rIns="0" bIns="0" rtlCol="0" anchor="t"/>
          <a:lstStyle/>
          <a:p>
            <a:pPr marL="0" indent="0" algn="l">
              <a:lnSpc>
                <a:spcPts val="1500"/>
              </a:lnSpc>
              <a:buNone/>
            </a:pPr>
            <a:r>
              <a:rPr lang="en-US" sz="900" dirty="0">
                <a:solidFill>
                  <a:srgbClr val="000000"/>
                </a:solidFill>
                <a:latin typeface="Inter" pitchFamily="34" charset="0"/>
                <a:ea typeface="Inter" pitchFamily="34" charset="-122"/>
                <a:cs typeface="Inter" pitchFamily="34" charset="-120"/>
              </a:rPr>
              <a:t>✅</a:t>
            </a:r>
            <a:r>
              <a:rPr lang="en-US" sz="900" dirty="0">
                <a:solidFill>
                  <a:srgbClr val="2C2926"/>
                </a:solidFill>
                <a:latin typeface="Inter" pitchFamily="34" charset="0"/>
                <a:ea typeface="Inter" pitchFamily="34" charset="-122"/>
                <a:cs typeface="Inter" pitchFamily="34" charset="-120"/>
              </a:rPr>
              <a:t> </a:t>
            </a:r>
            <a:r>
              <a:rPr lang="en-US" sz="900" b="1" dirty="0">
                <a:solidFill>
                  <a:srgbClr val="2C2926"/>
                </a:solidFill>
                <a:latin typeface="Inter" pitchFamily="34" charset="0"/>
                <a:ea typeface="Inter" pitchFamily="34" charset="-122"/>
                <a:cs typeface="Inter" pitchFamily="34" charset="-120"/>
              </a:rPr>
              <a:t>Permissions:</a:t>
            </a:r>
            <a:r>
              <a:rPr lang="en-US" sz="900" dirty="0">
                <a:solidFill>
                  <a:srgbClr val="2C2926"/>
                </a:solidFill>
                <a:latin typeface="Inter" pitchFamily="34" charset="0"/>
                <a:ea typeface="Inter" pitchFamily="34" charset="-122"/>
                <a:cs typeface="Inter" pitchFamily="34" charset="-120"/>
              </a:rPr>
              <a:t> Defines who can read, write, or execute the file (e.g., owner, group, others).</a:t>
            </a:r>
            <a:endParaRPr lang="en-US" sz="900" dirty="0"/>
          </a:p>
        </p:txBody>
      </p:sp>
      <p:sp>
        <p:nvSpPr>
          <p:cNvPr id="13" name="Shape 11"/>
          <p:cNvSpPr/>
          <p:nvPr/>
        </p:nvSpPr>
        <p:spPr>
          <a:xfrm>
            <a:off x="646628" y="4416743"/>
            <a:ext cx="6522125" cy="462677"/>
          </a:xfrm>
          <a:prstGeom prst="roundRect">
            <a:avLst>
              <a:gd name="adj" fmla="val 10903"/>
            </a:avLst>
          </a:prstGeom>
          <a:noFill/>
          <a:ln w="15240">
            <a:solidFill>
              <a:srgbClr val="AFCBF8"/>
            </a:solidFill>
            <a:prstDash val="solid"/>
          </a:ln>
        </p:spPr>
      </p:sp>
      <p:sp>
        <p:nvSpPr>
          <p:cNvPr id="14" name="Text 12"/>
          <p:cNvSpPr/>
          <p:nvPr/>
        </p:nvSpPr>
        <p:spPr>
          <a:xfrm>
            <a:off x="781883" y="4551998"/>
            <a:ext cx="6251615" cy="192167"/>
          </a:xfrm>
          <a:prstGeom prst="rect">
            <a:avLst/>
          </a:prstGeom>
          <a:noFill/>
          <a:ln/>
        </p:spPr>
        <p:txBody>
          <a:bodyPr wrap="none" lIns="0" tIns="0" rIns="0" bIns="0" rtlCol="0" anchor="t"/>
          <a:lstStyle/>
          <a:p>
            <a:pPr marL="0" indent="0" algn="l">
              <a:lnSpc>
                <a:spcPts val="1500"/>
              </a:lnSpc>
              <a:buNone/>
            </a:pPr>
            <a:r>
              <a:rPr lang="en-US" sz="900" dirty="0">
                <a:solidFill>
                  <a:srgbClr val="000000"/>
                </a:solidFill>
                <a:latin typeface="Inter" pitchFamily="34" charset="0"/>
                <a:ea typeface="Inter" pitchFamily="34" charset="-122"/>
                <a:cs typeface="Inter" pitchFamily="34" charset="-120"/>
              </a:rPr>
              <a:t>✅</a:t>
            </a:r>
            <a:r>
              <a:rPr lang="en-US" sz="900" dirty="0">
                <a:solidFill>
                  <a:srgbClr val="2C2926"/>
                </a:solidFill>
                <a:latin typeface="Inter" pitchFamily="34" charset="0"/>
                <a:ea typeface="Inter" pitchFamily="34" charset="-122"/>
                <a:cs typeface="Inter" pitchFamily="34" charset="-120"/>
              </a:rPr>
              <a:t> </a:t>
            </a:r>
            <a:r>
              <a:rPr lang="en-US" sz="900" b="1" dirty="0">
                <a:solidFill>
                  <a:srgbClr val="2C2926"/>
                </a:solidFill>
                <a:latin typeface="Inter" pitchFamily="34" charset="0"/>
                <a:ea typeface="Inter" pitchFamily="34" charset="-122"/>
                <a:cs typeface="Inter" pitchFamily="34" charset="-120"/>
              </a:rPr>
              <a:t>Time Stamps:</a:t>
            </a:r>
            <a:r>
              <a:rPr lang="en-US" sz="900" dirty="0">
                <a:solidFill>
                  <a:srgbClr val="2C2926"/>
                </a:solidFill>
                <a:latin typeface="Inter" pitchFamily="34" charset="0"/>
                <a:ea typeface="Inter" pitchFamily="34" charset="-122"/>
                <a:cs typeface="Inter" pitchFamily="34" charset="-120"/>
              </a:rPr>
              <a:t> Records creation, last modification, and last access times.</a:t>
            </a:r>
            <a:endParaRPr lang="en-US" sz="900" dirty="0"/>
          </a:p>
        </p:txBody>
      </p:sp>
      <p:pic>
        <p:nvPicPr>
          <p:cNvPr id="15" name="Image 0" descr="preencoded.png"/>
          <p:cNvPicPr>
            <a:picLocks noChangeAspect="1"/>
          </p:cNvPicPr>
          <p:nvPr/>
        </p:nvPicPr>
        <p:blipFill>
          <a:blip r:embed="rId3"/>
          <a:stretch>
            <a:fillRect/>
          </a:stretch>
        </p:blipFill>
        <p:spPr>
          <a:xfrm>
            <a:off x="7469267" y="1778318"/>
            <a:ext cx="5900261" cy="3085147"/>
          </a:xfrm>
          <a:prstGeom prst="rect">
            <a:avLst/>
          </a:prstGeom>
        </p:spPr>
      </p:pic>
      <p:sp>
        <p:nvSpPr>
          <p:cNvPr id="16" name="Text 13"/>
          <p:cNvSpPr/>
          <p:nvPr/>
        </p:nvSpPr>
        <p:spPr>
          <a:xfrm>
            <a:off x="7469267" y="4998482"/>
            <a:ext cx="6522125" cy="192167"/>
          </a:xfrm>
          <a:prstGeom prst="rect">
            <a:avLst/>
          </a:prstGeom>
          <a:noFill/>
          <a:ln/>
        </p:spPr>
        <p:txBody>
          <a:bodyPr wrap="none" lIns="0" tIns="0" rIns="0" bIns="0" rtlCol="0" anchor="t"/>
          <a:lstStyle/>
          <a:p>
            <a:pPr marL="0" indent="0" algn="ctr">
              <a:lnSpc>
                <a:spcPts val="1500"/>
              </a:lnSpc>
              <a:buNone/>
            </a:pPr>
            <a:r>
              <a:rPr lang="en-US" sz="900" dirty="0">
                <a:solidFill>
                  <a:srgbClr val="2C2926"/>
                </a:solidFill>
                <a:latin typeface="Inter" pitchFamily="34" charset="0"/>
                <a:ea typeface="Inter" pitchFamily="34" charset="-122"/>
                <a:cs typeface="Inter" pitchFamily="34" charset="-120"/>
              </a:rPr>
              <a:t>Fig: Inode Block Structure</a:t>
            </a:r>
            <a:endParaRPr lang="en-US" sz="900" dirty="0"/>
          </a:p>
        </p:txBody>
      </p:sp>
      <p:sp>
        <p:nvSpPr>
          <p:cNvPr id="17" name="Text 14"/>
          <p:cNvSpPr/>
          <p:nvPr/>
        </p:nvSpPr>
        <p:spPr>
          <a:xfrm>
            <a:off x="7469267" y="5310664"/>
            <a:ext cx="1717953" cy="187643"/>
          </a:xfrm>
          <a:prstGeom prst="rect">
            <a:avLst/>
          </a:prstGeom>
          <a:noFill/>
          <a:ln/>
        </p:spPr>
        <p:txBody>
          <a:bodyPr wrap="none" lIns="0" tIns="0" rIns="0" bIns="0" rtlCol="0" anchor="t"/>
          <a:lstStyle/>
          <a:p>
            <a:pPr marL="0" indent="0" algn="l">
              <a:lnSpc>
                <a:spcPts val="1450"/>
              </a:lnSpc>
              <a:buNone/>
            </a:pPr>
            <a:r>
              <a:rPr lang="en-US" sz="1150" dirty="0">
                <a:solidFill>
                  <a:srgbClr val="2C2926"/>
                </a:solidFill>
                <a:latin typeface="Bricolage Grotesque Semi Bold" pitchFamily="34" charset="0"/>
                <a:ea typeface="Bricolage Grotesque Semi Bold" pitchFamily="34" charset="-122"/>
                <a:cs typeface="Bricolage Grotesque Semi Bold" pitchFamily="34" charset="-120"/>
              </a:rPr>
              <a:t>Pointers to Data Blocks:</a:t>
            </a:r>
            <a:endParaRPr lang="en-US" sz="1150" dirty="0"/>
          </a:p>
        </p:txBody>
      </p:sp>
      <p:sp>
        <p:nvSpPr>
          <p:cNvPr id="18" name="Text 15"/>
          <p:cNvSpPr/>
          <p:nvPr/>
        </p:nvSpPr>
        <p:spPr>
          <a:xfrm>
            <a:off x="7469267" y="5618321"/>
            <a:ext cx="6522125" cy="384334"/>
          </a:xfrm>
          <a:prstGeom prst="rect">
            <a:avLst/>
          </a:prstGeom>
          <a:noFill/>
          <a:ln/>
        </p:spPr>
        <p:txBody>
          <a:bodyPr wrap="square" lIns="0" tIns="0" rIns="0" bIns="0" rtlCol="0" anchor="t"/>
          <a:lstStyle/>
          <a:p>
            <a:pPr marL="0" indent="0" algn="l">
              <a:lnSpc>
                <a:spcPts val="1500"/>
              </a:lnSpc>
              <a:buNone/>
            </a:pPr>
            <a:r>
              <a:rPr lang="en-US" sz="900" dirty="0">
                <a:solidFill>
                  <a:srgbClr val="2C2926"/>
                </a:solidFill>
                <a:latin typeface="Inter" pitchFamily="34" charset="0"/>
                <a:ea typeface="Inter" pitchFamily="34" charset="-122"/>
                <a:cs typeface="Inter" pitchFamily="34" charset="-120"/>
              </a:rPr>
              <a:t>This is where an inode truly shines. Instead of storing data directly, it contains pointers (addresses) to the actual data blocks on the disk.</a:t>
            </a:r>
            <a:endParaRPr lang="en-US" sz="900" dirty="0"/>
          </a:p>
        </p:txBody>
      </p:sp>
      <p:sp>
        <p:nvSpPr>
          <p:cNvPr id="19" name="Text 16"/>
          <p:cNvSpPr/>
          <p:nvPr/>
        </p:nvSpPr>
        <p:spPr>
          <a:xfrm>
            <a:off x="7469267" y="6110645"/>
            <a:ext cx="6522125" cy="192167"/>
          </a:xfrm>
          <a:prstGeom prst="rect">
            <a:avLst/>
          </a:prstGeom>
          <a:noFill/>
          <a:ln/>
        </p:spPr>
        <p:txBody>
          <a:bodyPr wrap="none" lIns="0" tIns="0" rIns="0" bIns="0" rtlCol="0" anchor="t"/>
          <a:lstStyle/>
          <a:p>
            <a:pPr marL="342900" indent="-342900" algn="l">
              <a:lnSpc>
                <a:spcPts val="1500"/>
              </a:lnSpc>
              <a:buSzPct val="100000"/>
              <a:buChar char="•"/>
            </a:pPr>
            <a:r>
              <a:rPr lang="en-US" sz="900" b="1" dirty="0">
                <a:solidFill>
                  <a:srgbClr val="2C2926"/>
                </a:solidFill>
                <a:latin typeface="Inter" pitchFamily="34" charset="0"/>
                <a:ea typeface="Inter" pitchFamily="34" charset="-122"/>
                <a:cs typeface="Inter" pitchFamily="34" charset="-120"/>
              </a:rPr>
              <a:t>Direct Blocks:</a:t>
            </a:r>
            <a:r>
              <a:rPr lang="en-US" sz="900" dirty="0">
                <a:solidFill>
                  <a:srgbClr val="2C2926"/>
                </a:solidFill>
                <a:latin typeface="Inter" pitchFamily="34" charset="0"/>
                <a:ea typeface="Inter" pitchFamily="34" charset="-122"/>
                <a:cs typeface="Inter" pitchFamily="34" charset="-120"/>
              </a:rPr>
              <a:t> Directly point to data blocks containing the file's content, used for smaller files.</a:t>
            </a:r>
            <a:endParaRPr lang="en-US" sz="900" dirty="0"/>
          </a:p>
        </p:txBody>
      </p:sp>
      <p:sp>
        <p:nvSpPr>
          <p:cNvPr id="20" name="Text 17"/>
          <p:cNvSpPr/>
          <p:nvPr/>
        </p:nvSpPr>
        <p:spPr>
          <a:xfrm>
            <a:off x="7469267" y="6344841"/>
            <a:ext cx="6522125" cy="192167"/>
          </a:xfrm>
          <a:prstGeom prst="rect">
            <a:avLst/>
          </a:prstGeom>
          <a:noFill/>
          <a:ln/>
        </p:spPr>
        <p:txBody>
          <a:bodyPr wrap="none" lIns="0" tIns="0" rIns="0" bIns="0" rtlCol="0" anchor="t"/>
          <a:lstStyle/>
          <a:p>
            <a:pPr marL="342900" indent="-342900" algn="l">
              <a:lnSpc>
                <a:spcPts val="1500"/>
              </a:lnSpc>
              <a:buSzPct val="100000"/>
              <a:buChar char="•"/>
            </a:pPr>
            <a:r>
              <a:rPr lang="en-US" sz="900" b="1" dirty="0">
                <a:solidFill>
                  <a:srgbClr val="2C2926"/>
                </a:solidFill>
                <a:latin typeface="Inter" pitchFamily="34" charset="0"/>
                <a:ea typeface="Inter" pitchFamily="34" charset="-122"/>
                <a:cs typeface="Inter" pitchFamily="34" charset="-120"/>
              </a:rPr>
              <a:t>Single Indirect Block:</a:t>
            </a:r>
            <a:r>
              <a:rPr lang="en-US" sz="900" dirty="0">
                <a:solidFill>
                  <a:srgbClr val="2C2926"/>
                </a:solidFill>
                <a:latin typeface="Inter" pitchFamily="34" charset="0"/>
                <a:ea typeface="Inter" pitchFamily="34" charset="-122"/>
                <a:cs typeface="Inter" pitchFamily="34" charset="-120"/>
              </a:rPr>
              <a:t> Points to a block that, in turn, contains pointers to data blocks.</a:t>
            </a:r>
            <a:endParaRPr lang="en-US" sz="900" dirty="0"/>
          </a:p>
        </p:txBody>
      </p:sp>
      <p:sp>
        <p:nvSpPr>
          <p:cNvPr id="21" name="Text 18"/>
          <p:cNvSpPr/>
          <p:nvPr/>
        </p:nvSpPr>
        <p:spPr>
          <a:xfrm>
            <a:off x="7469267" y="6579037"/>
            <a:ext cx="6522125" cy="192167"/>
          </a:xfrm>
          <a:prstGeom prst="rect">
            <a:avLst/>
          </a:prstGeom>
          <a:noFill/>
          <a:ln/>
        </p:spPr>
        <p:txBody>
          <a:bodyPr wrap="none" lIns="0" tIns="0" rIns="0" bIns="0" rtlCol="0" anchor="t"/>
          <a:lstStyle/>
          <a:p>
            <a:pPr marL="342900" indent="-342900" algn="l">
              <a:lnSpc>
                <a:spcPts val="1500"/>
              </a:lnSpc>
              <a:buSzPct val="100000"/>
              <a:buChar char="•"/>
            </a:pPr>
            <a:r>
              <a:rPr lang="en-US" sz="900" b="1" dirty="0">
                <a:solidFill>
                  <a:srgbClr val="2C2926"/>
                </a:solidFill>
                <a:latin typeface="Inter" pitchFamily="34" charset="0"/>
                <a:ea typeface="Inter" pitchFamily="34" charset="-122"/>
                <a:cs typeface="Inter" pitchFamily="34" charset="-120"/>
              </a:rPr>
              <a:t>Double Indirect Block:</a:t>
            </a:r>
            <a:r>
              <a:rPr lang="en-US" sz="900" dirty="0">
                <a:solidFill>
                  <a:srgbClr val="2C2926"/>
                </a:solidFill>
                <a:latin typeface="Inter" pitchFamily="34" charset="0"/>
                <a:ea typeface="Inter" pitchFamily="34" charset="-122"/>
                <a:cs typeface="Inter" pitchFamily="34" charset="-120"/>
              </a:rPr>
              <a:t> Points to a block that contains pointers to single indirect blocks.</a:t>
            </a:r>
            <a:endParaRPr lang="en-US" sz="900" dirty="0"/>
          </a:p>
        </p:txBody>
      </p:sp>
      <p:sp>
        <p:nvSpPr>
          <p:cNvPr id="22" name="Text 19"/>
          <p:cNvSpPr/>
          <p:nvPr/>
        </p:nvSpPr>
        <p:spPr>
          <a:xfrm>
            <a:off x="7469267" y="6813232"/>
            <a:ext cx="6522125" cy="384334"/>
          </a:xfrm>
          <a:prstGeom prst="rect">
            <a:avLst/>
          </a:prstGeom>
          <a:noFill/>
          <a:ln/>
        </p:spPr>
        <p:txBody>
          <a:bodyPr wrap="square" lIns="0" tIns="0" rIns="0" bIns="0" rtlCol="0" anchor="t"/>
          <a:lstStyle/>
          <a:p>
            <a:pPr marL="342900" indent="-342900" algn="l">
              <a:lnSpc>
                <a:spcPts val="1500"/>
              </a:lnSpc>
              <a:buSzPct val="100000"/>
              <a:buChar char="•"/>
            </a:pPr>
            <a:r>
              <a:rPr lang="en-US" sz="900" b="1" dirty="0">
                <a:solidFill>
                  <a:srgbClr val="2C2926"/>
                </a:solidFill>
                <a:latin typeface="Inter" pitchFamily="34" charset="0"/>
                <a:ea typeface="Inter" pitchFamily="34" charset="-122"/>
                <a:cs typeface="Inter" pitchFamily="34" charset="-120"/>
              </a:rPr>
              <a:t>Triple Indirect Block:</a:t>
            </a:r>
            <a:r>
              <a:rPr lang="en-US" sz="900" dirty="0">
                <a:solidFill>
                  <a:srgbClr val="2C2926"/>
                </a:solidFill>
                <a:latin typeface="Inter" pitchFamily="34" charset="0"/>
                <a:ea typeface="Inter" pitchFamily="34" charset="-122"/>
                <a:cs typeface="Inter" pitchFamily="34" charset="-120"/>
              </a:rPr>
              <a:t> Points to a block that contains pointers to double indirect blocks, allowing for very large files.</a:t>
            </a:r>
            <a:endParaRPr lang="en-US" sz="900" dirty="0"/>
          </a:p>
        </p:txBody>
      </p:sp>
      <p:sp>
        <p:nvSpPr>
          <p:cNvPr id="23" name="Text 20"/>
          <p:cNvSpPr/>
          <p:nvPr/>
        </p:nvSpPr>
        <p:spPr>
          <a:xfrm>
            <a:off x="7469267" y="7305556"/>
            <a:ext cx="6522125" cy="307419"/>
          </a:xfrm>
          <a:prstGeom prst="rect">
            <a:avLst/>
          </a:prstGeom>
          <a:noFill/>
          <a:ln/>
        </p:spPr>
        <p:txBody>
          <a:bodyPr wrap="squar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The file system dynamically uses these different types of data block pointers depending on the file's size, optimizing storage and access efficiency.</a:t>
            </a:r>
            <a:endParaRPr lang="en-US" sz="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626745"/>
            <a:ext cx="7933253" cy="566976"/>
          </a:xfrm>
          <a:prstGeom prst="rect">
            <a:avLst/>
          </a:prstGeom>
          <a:noFill/>
          <a:ln/>
        </p:spPr>
        <p:txBody>
          <a:bodyPr wrap="none" lIns="0" tIns="0" rIns="0" bIns="0" rtlCol="0" anchor="t"/>
          <a:lstStyle/>
          <a:p>
            <a:pPr marL="0" indent="0" algn="l">
              <a:lnSpc>
                <a:spcPts val="4450"/>
              </a:lnSpc>
              <a:buNone/>
            </a:pPr>
            <a:r>
              <a:rPr lang="en-US" sz="3550" dirty="0">
                <a:solidFill>
                  <a:srgbClr val="2C2926"/>
                </a:solidFill>
                <a:latin typeface="Bricolage Grotesque Semi Bold" pitchFamily="34" charset="0"/>
                <a:ea typeface="Bricolage Grotesque Semi Bold" pitchFamily="34" charset="-122"/>
                <a:cs typeface="Bricolage Grotesque Semi Bold" pitchFamily="34" charset="-120"/>
              </a:rPr>
              <a:t>Inode Block Structure: Data Pointers</a:t>
            </a:r>
            <a:endParaRPr lang="en-US" sz="3550" dirty="0"/>
          </a:p>
        </p:txBody>
      </p:sp>
      <p:sp>
        <p:nvSpPr>
          <p:cNvPr id="3" name="Text 1"/>
          <p:cNvSpPr/>
          <p:nvPr/>
        </p:nvSpPr>
        <p:spPr>
          <a:xfrm>
            <a:off x="793790" y="1556623"/>
            <a:ext cx="13042821" cy="580549"/>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To efficiently manage files of varying sizes, file systems utilize a sophisticated structure of data block pointers within each inode. This hierarchical approach allows for flexible and optimized storage of file content.</a:t>
            </a:r>
            <a:endParaRPr lang="en-US" sz="1400" dirty="0"/>
          </a:p>
        </p:txBody>
      </p:sp>
      <p:sp>
        <p:nvSpPr>
          <p:cNvPr id="4" name="Shape 2"/>
          <p:cNvSpPr/>
          <p:nvPr/>
        </p:nvSpPr>
        <p:spPr>
          <a:xfrm>
            <a:off x="793790" y="2341245"/>
            <a:ext cx="6453307" cy="544354"/>
          </a:xfrm>
          <a:prstGeom prst="roundRect">
            <a:avLst>
              <a:gd name="adj" fmla="val 480028"/>
            </a:avLst>
          </a:prstGeom>
          <a:solidFill>
            <a:srgbClr val="FFFFFF"/>
          </a:solidFill>
          <a:ln w="7620">
            <a:solidFill>
              <a:srgbClr val="F8ECD3"/>
            </a:solidFill>
            <a:prstDash val="solid"/>
          </a:ln>
        </p:spPr>
      </p:sp>
      <p:sp>
        <p:nvSpPr>
          <p:cNvPr id="5" name="Text 3"/>
          <p:cNvSpPr/>
          <p:nvPr/>
        </p:nvSpPr>
        <p:spPr>
          <a:xfrm>
            <a:off x="3884295" y="2443282"/>
            <a:ext cx="272177" cy="340162"/>
          </a:xfrm>
          <a:prstGeom prst="rect">
            <a:avLst/>
          </a:prstGeom>
          <a:noFill/>
          <a:ln/>
        </p:spPr>
        <p:txBody>
          <a:bodyPr wrap="none" lIns="0" tIns="0" rIns="0" bIns="0" rtlCol="0" anchor="t"/>
          <a:lstStyle/>
          <a:p>
            <a:pPr marL="0" indent="0" algn="l">
              <a:lnSpc>
                <a:spcPts val="2100"/>
              </a:lnSpc>
              <a:buNone/>
            </a:pPr>
            <a:r>
              <a:rPr lang="en-US" sz="2100" dirty="0">
                <a:solidFill>
                  <a:srgbClr val="2C2926"/>
                </a:solidFill>
                <a:latin typeface="Bricolage Grotesque Semi Bold" pitchFamily="34" charset="0"/>
                <a:ea typeface="Bricolage Grotesque Semi Bold" pitchFamily="34" charset="-122"/>
                <a:cs typeface="Bricolage Grotesque Semi Bold" pitchFamily="34" charset="-120"/>
              </a:rPr>
              <a:t>1</a:t>
            </a:r>
            <a:endParaRPr lang="en-US" sz="2100" dirty="0"/>
          </a:p>
        </p:txBody>
      </p:sp>
      <p:sp>
        <p:nvSpPr>
          <p:cNvPr id="6" name="Text 4"/>
          <p:cNvSpPr/>
          <p:nvPr/>
        </p:nvSpPr>
        <p:spPr>
          <a:xfrm>
            <a:off x="975241" y="3067050"/>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2C2926"/>
                </a:solidFill>
                <a:latin typeface="Bricolage Grotesque Semi Bold" pitchFamily="34" charset="0"/>
                <a:ea typeface="Bricolage Grotesque Semi Bold" pitchFamily="34" charset="-122"/>
                <a:cs typeface="Bricolage Grotesque Semi Bold" pitchFamily="34" charset="-120"/>
              </a:rPr>
              <a:t>Direct Blocks</a:t>
            </a:r>
            <a:endParaRPr lang="en-US" sz="1750" dirty="0"/>
          </a:p>
        </p:txBody>
      </p:sp>
      <p:sp>
        <p:nvSpPr>
          <p:cNvPr id="7" name="Text 5"/>
          <p:cNvSpPr/>
          <p:nvPr/>
        </p:nvSpPr>
        <p:spPr>
          <a:xfrm>
            <a:off x="975241" y="3459361"/>
            <a:ext cx="6090404" cy="870823"/>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These pointers directly reference data blocks on the disk, storing the initial content of smaller files. Most inodes contain a fixed number of direct pointers (e.g., 12).</a:t>
            </a:r>
            <a:endParaRPr lang="en-US" sz="1400" dirty="0"/>
          </a:p>
        </p:txBody>
      </p:sp>
      <p:sp>
        <p:nvSpPr>
          <p:cNvPr id="8" name="Shape 6"/>
          <p:cNvSpPr/>
          <p:nvPr/>
        </p:nvSpPr>
        <p:spPr>
          <a:xfrm>
            <a:off x="7383185" y="2341245"/>
            <a:ext cx="6453426" cy="544354"/>
          </a:xfrm>
          <a:prstGeom prst="roundRect">
            <a:avLst>
              <a:gd name="adj" fmla="val 480028"/>
            </a:avLst>
          </a:prstGeom>
          <a:solidFill>
            <a:srgbClr val="FFFFFF"/>
          </a:solidFill>
          <a:ln w="7620">
            <a:solidFill>
              <a:srgbClr val="F8ECD3"/>
            </a:solidFill>
            <a:prstDash val="solid"/>
          </a:ln>
        </p:spPr>
      </p:sp>
      <p:sp>
        <p:nvSpPr>
          <p:cNvPr id="9" name="Text 7"/>
          <p:cNvSpPr/>
          <p:nvPr/>
        </p:nvSpPr>
        <p:spPr>
          <a:xfrm>
            <a:off x="10473809" y="2443282"/>
            <a:ext cx="272177" cy="340162"/>
          </a:xfrm>
          <a:prstGeom prst="rect">
            <a:avLst/>
          </a:prstGeom>
          <a:noFill/>
          <a:ln/>
        </p:spPr>
        <p:txBody>
          <a:bodyPr wrap="none" lIns="0" tIns="0" rIns="0" bIns="0" rtlCol="0" anchor="t"/>
          <a:lstStyle/>
          <a:p>
            <a:pPr marL="0" indent="0" algn="l">
              <a:lnSpc>
                <a:spcPts val="2100"/>
              </a:lnSpc>
              <a:buNone/>
            </a:pPr>
            <a:r>
              <a:rPr lang="en-US" sz="2100" dirty="0">
                <a:solidFill>
                  <a:srgbClr val="2C2926"/>
                </a:solidFill>
                <a:latin typeface="Bricolage Grotesque Semi Bold" pitchFamily="34" charset="0"/>
                <a:ea typeface="Bricolage Grotesque Semi Bold" pitchFamily="34" charset="-122"/>
                <a:cs typeface="Bricolage Grotesque Semi Bold" pitchFamily="34" charset="-120"/>
              </a:rPr>
              <a:t>2</a:t>
            </a:r>
            <a:endParaRPr lang="en-US" sz="2100" dirty="0"/>
          </a:p>
        </p:txBody>
      </p:sp>
      <p:sp>
        <p:nvSpPr>
          <p:cNvPr id="10" name="Text 8"/>
          <p:cNvSpPr/>
          <p:nvPr/>
        </p:nvSpPr>
        <p:spPr>
          <a:xfrm>
            <a:off x="7564636" y="3067050"/>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2C2926"/>
                </a:solidFill>
                <a:latin typeface="Bricolage Grotesque Semi Bold" pitchFamily="34" charset="0"/>
                <a:ea typeface="Bricolage Grotesque Semi Bold" pitchFamily="34" charset="-122"/>
                <a:cs typeface="Bricolage Grotesque Semi Bold" pitchFamily="34" charset="-120"/>
              </a:rPr>
              <a:t>Single Indirect Block</a:t>
            </a:r>
            <a:endParaRPr lang="en-US" sz="1750" dirty="0"/>
          </a:p>
        </p:txBody>
      </p:sp>
      <p:sp>
        <p:nvSpPr>
          <p:cNvPr id="11" name="Text 9"/>
          <p:cNvSpPr/>
          <p:nvPr/>
        </p:nvSpPr>
        <p:spPr>
          <a:xfrm>
            <a:off x="7564636" y="3459361"/>
            <a:ext cx="6090523" cy="870823"/>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For larger files, if direct blocks are exhausted, this pointer points to a special block that, in turn, contains addresses (pointers) to additional data blocks.</a:t>
            </a:r>
            <a:endParaRPr lang="en-US" sz="1400" dirty="0"/>
          </a:p>
        </p:txBody>
      </p:sp>
      <p:sp>
        <p:nvSpPr>
          <p:cNvPr id="12" name="Shape 10"/>
          <p:cNvSpPr/>
          <p:nvPr/>
        </p:nvSpPr>
        <p:spPr>
          <a:xfrm>
            <a:off x="793790" y="4647724"/>
            <a:ext cx="6453307" cy="544354"/>
          </a:xfrm>
          <a:prstGeom prst="roundRect">
            <a:avLst>
              <a:gd name="adj" fmla="val 480028"/>
            </a:avLst>
          </a:prstGeom>
          <a:solidFill>
            <a:srgbClr val="FFFFFF"/>
          </a:solidFill>
          <a:ln w="7620">
            <a:solidFill>
              <a:srgbClr val="F8ECD3"/>
            </a:solidFill>
            <a:prstDash val="solid"/>
          </a:ln>
        </p:spPr>
      </p:sp>
      <p:sp>
        <p:nvSpPr>
          <p:cNvPr id="13" name="Text 11"/>
          <p:cNvSpPr/>
          <p:nvPr/>
        </p:nvSpPr>
        <p:spPr>
          <a:xfrm>
            <a:off x="3884295" y="4749760"/>
            <a:ext cx="272177" cy="340162"/>
          </a:xfrm>
          <a:prstGeom prst="rect">
            <a:avLst/>
          </a:prstGeom>
          <a:noFill/>
          <a:ln/>
        </p:spPr>
        <p:txBody>
          <a:bodyPr wrap="none" lIns="0" tIns="0" rIns="0" bIns="0" rtlCol="0" anchor="t"/>
          <a:lstStyle/>
          <a:p>
            <a:pPr marL="0" indent="0" algn="l">
              <a:lnSpc>
                <a:spcPts val="2100"/>
              </a:lnSpc>
              <a:buNone/>
            </a:pPr>
            <a:r>
              <a:rPr lang="en-US" sz="2100" dirty="0">
                <a:solidFill>
                  <a:srgbClr val="2C2926"/>
                </a:solidFill>
                <a:latin typeface="Bricolage Grotesque Semi Bold" pitchFamily="34" charset="0"/>
                <a:ea typeface="Bricolage Grotesque Semi Bold" pitchFamily="34" charset="-122"/>
                <a:cs typeface="Bricolage Grotesque Semi Bold" pitchFamily="34" charset="-120"/>
              </a:rPr>
              <a:t>3</a:t>
            </a:r>
            <a:endParaRPr lang="en-US" sz="2100" dirty="0"/>
          </a:p>
        </p:txBody>
      </p:sp>
      <p:sp>
        <p:nvSpPr>
          <p:cNvPr id="14" name="Text 12"/>
          <p:cNvSpPr/>
          <p:nvPr/>
        </p:nvSpPr>
        <p:spPr>
          <a:xfrm>
            <a:off x="975241" y="5373529"/>
            <a:ext cx="2332077" cy="283488"/>
          </a:xfrm>
          <a:prstGeom prst="rect">
            <a:avLst/>
          </a:prstGeom>
          <a:noFill/>
          <a:ln/>
        </p:spPr>
        <p:txBody>
          <a:bodyPr wrap="none" lIns="0" tIns="0" rIns="0" bIns="0" rtlCol="0" anchor="t"/>
          <a:lstStyle/>
          <a:p>
            <a:pPr marL="0" indent="0" algn="l">
              <a:lnSpc>
                <a:spcPts val="2200"/>
              </a:lnSpc>
              <a:buNone/>
            </a:pPr>
            <a:r>
              <a:rPr lang="en-US" sz="1750" dirty="0">
                <a:solidFill>
                  <a:srgbClr val="2C2926"/>
                </a:solidFill>
                <a:latin typeface="Bricolage Grotesque Semi Bold" pitchFamily="34" charset="0"/>
                <a:ea typeface="Bricolage Grotesque Semi Bold" pitchFamily="34" charset="-122"/>
                <a:cs typeface="Bricolage Grotesque Semi Bold" pitchFamily="34" charset="-120"/>
              </a:rPr>
              <a:t>Double Indirect Block</a:t>
            </a:r>
            <a:endParaRPr lang="en-US" sz="1750" dirty="0"/>
          </a:p>
        </p:txBody>
      </p:sp>
      <p:sp>
        <p:nvSpPr>
          <p:cNvPr id="15" name="Text 13"/>
          <p:cNvSpPr/>
          <p:nvPr/>
        </p:nvSpPr>
        <p:spPr>
          <a:xfrm>
            <a:off x="975241" y="5765840"/>
            <a:ext cx="6090404" cy="870823"/>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When a file grows even larger, this pointer points to a block which contains pointers to single indirect blocks, further extending the file's capacity.</a:t>
            </a:r>
            <a:endParaRPr lang="en-US" sz="1400" dirty="0"/>
          </a:p>
        </p:txBody>
      </p:sp>
      <p:sp>
        <p:nvSpPr>
          <p:cNvPr id="16" name="Shape 14"/>
          <p:cNvSpPr/>
          <p:nvPr/>
        </p:nvSpPr>
        <p:spPr>
          <a:xfrm>
            <a:off x="7383185" y="4647724"/>
            <a:ext cx="6453426" cy="544354"/>
          </a:xfrm>
          <a:prstGeom prst="roundRect">
            <a:avLst>
              <a:gd name="adj" fmla="val 480028"/>
            </a:avLst>
          </a:prstGeom>
          <a:solidFill>
            <a:srgbClr val="FFFFFF"/>
          </a:solidFill>
          <a:ln w="7620">
            <a:solidFill>
              <a:srgbClr val="F8ECD3"/>
            </a:solidFill>
            <a:prstDash val="solid"/>
          </a:ln>
        </p:spPr>
      </p:sp>
      <p:sp>
        <p:nvSpPr>
          <p:cNvPr id="17" name="Text 15"/>
          <p:cNvSpPr/>
          <p:nvPr/>
        </p:nvSpPr>
        <p:spPr>
          <a:xfrm>
            <a:off x="10473809" y="4749760"/>
            <a:ext cx="272177" cy="340162"/>
          </a:xfrm>
          <a:prstGeom prst="rect">
            <a:avLst/>
          </a:prstGeom>
          <a:noFill/>
          <a:ln/>
        </p:spPr>
        <p:txBody>
          <a:bodyPr wrap="none" lIns="0" tIns="0" rIns="0" bIns="0" rtlCol="0" anchor="t"/>
          <a:lstStyle/>
          <a:p>
            <a:pPr marL="0" indent="0" algn="l">
              <a:lnSpc>
                <a:spcPts val="2100"/>
              </a:lnSpc>
              <a:buNone/>
            </a:pPr>
            <a:r>
              <a:rPr lang="en-US" sz="2100" dirty="0">
                <a:solidFill>
                  <a:srgbClr val="2C2926"/>
                </a:solidFill>
                <a:latin typeface="Bricolage Grotesque Semi Bold" pitchFamily="34" charset="0"/>
                <a:ea typeface="Bricolage Grotesque Semi Bold" pitchFamily="34" charset="-122"/>
                <a:cs typeface="Bricolage Grotesque Semi Bold" pitchFamily="34" charset="-120"/>
              </a:rPr>
              <a:t>4</a:t>
            </a:r>
            <a:endParaRPr lang="en-US" sz="2100" dirty="0"/>
          </a:p>
        </p:txBody>
      </p:sp>
      <p:sp>
        <p:nvSpPr>
          <p:cNvPr id="18" name="Text 16"/>
          <p:cNvSpPr/>
          <p:nvPr/>
        </p:nvSpPr>
        <p:spPr>
          <a:xfrm>
            <a:off x="7564636" y="5373529"/>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2C2926"/>
                </a:solidFill>
                <a:latin typeface="Bricolage Grotesque Semi Bold" pitchFamily="34" charset="0"/>
                <a:ea typeface="Bricolage Grotesque Semi Bold" pitchFamily="34" charset="-122"/>
                <a:cs typeface="Bricolage Grotesque Semi Bold" pitchFamily="34" charset="-120"/>
              </a:rPr>
              <a:t>Triple Indirect Block</a:t>
            </a:r>
            <a:endParaRPr lang="en-US" sz="1750" dirty="0"/>
          </a:p>
        </p:txBody>
      </p:sp>
      <p:sp>
        <p:nvSpPr>
          <p:cNvPr id="19" name="Text 17"/>
          <p:cNvSpPr/>
          <p:nvPr/>
        </p:nvSpPr>
        <p:spPr>
          <a:xfrm>
            <a:off x="7564636" y="5765840"/>
            <a:ext cx="6090523" cy="870823"/>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For extremely large files, this pointer references a block that contains pointers to double indirect blocks, enabling access to a vast number of data blocks.</a:t>
            </a:r>
            <a:endParaRPr lang="en-US" sz="1400" dirty="0"/>
          </a:p>
        </p:txBody>
      </p:sp>
      <p:sp>
        <p:nvSpPr>
          <p:cNvPr id="20" name="Text 18"/>
          <p:cNvSpPr/>
          <p:nvPr/>
        </p:nvSpPr>
        <p:spPr>
          <a:xfrm>
            <a:off x="793790" y="7022187"/>
            <a:ext cx="13042821" cy="580549"/>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The file system dynamically determines which type of data block pointers to use based on the file's current size, ensuring efficient storage allocation and retrieval across all file sizes.</a:t>
            </a:r>
            <a:endParaRPr lang="en-US"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526137" y="413385"/>
            <a:ext cx="5592842" cy="305395"/>
          </a:xfrm>
          <a:prstGeom prst="rect">
            <a:avLst/>
          </a:prstGeom>
          <a:noFill/>
          <a:ln/>
        </p:spPr>
        <p:txBody>
          <a:bodyPr wrap="none" lIns="0" tIns="0" rIns="0" bIns="0" rtlCol="0" anchor="t"/>
          <a:lstStyle/>
          <a:p>
            <a:pPr marL="0" indent="0" algn="l">
              <a:lnSpc>
                <a:spcPts val="2400"/>
              </a:lnSpc>
              <a:buNone/>
            </a:pPr>
            <a:r>
              <a:rPr lang="en-US" sz="1900" dirty="0">
                <a:solidFill>
                  <a:srgbClr val="2C2926"/>
                </a:solidFill>
                <a:latin typeface="Bricolage Grotesque Semi Bold" pitchFamily="34" charset="0"/>
                <a:ea typeface="Bricolage Grotesque Semi Bold" pitchFamily="34" charset="-122"/>
                <a:cs typeface="Bricolage Grotesque Semi Bold" pitchFamily="34" charset="-120"/>
              </a:rPr>
              <a:t>File System Layout: Data Allocation &amp; Hierarchy</a:t>
            </a:r>
            <a:endParaRPr lang="en-US" sz="1900" dirty="0"/>
          </a:p>
        </p:txBody>
      </p:sp>
      <p:sp>
        <p:nvSpPr>
          <p:cNvPr id="3" name="Text 1"/>
          <p:cNvSpPr/>
          <p:nvPr/>
        </p:nvSpPr>
        <p:spPr>
          <a:xfrm>
            <a:off x="526137" y="914162"/>
            <a:ext cx="13578126"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As we delve deeper into file system organization, understanding how data blocks are allocated based on file size, and the establishment of the root directory and subsequent file hierarchy, are crucial steps.</a:t>
            </a:r>
            <a:endParaRPr lang="en-US" sz="750" dirty="0"/>
          </a:p>
        </p:txBody>
      </p:sp>
      <p:sp>
        <p:nvSpPr>
          <p:cNvPr id="4" name="Text 2"/>
          <p:cNvSpPr/>
          <p:nvPr/>
        </p:nvSpPr>
        <p:spPr>
          <a:xfrm>
            <a:off x="526137" y="1278017"/>
            <a:ext cx="1936671" cy="152638"/>
          </a:xfrm>
          <a:prstGeom prst="rect">
            <a:avLst/>
          </a:prstGeom>
          <a:noFill/>
          <a:ln/>
        </p:spPr>
        <p:txBody>
          <a:bodyPr wrap="none" lIns="0" tIns="0" rIns="0" bIns="0" rtlCol="0" anchor="t"/>
          <a:lstStyle/>
          <a:p>
            <a:pPr marL="0" indent="0" algn="l">
              <a:lnSpc>
                <a:spcPts val="1200"/>
              </a:lnSpc>
              <a:buNone/>
            </a:pPr>
            <a:r>
              <a:rPr lang="en-US" sz="950" dirty="0">
                <a:solidFill>
                  <a:srgbClr val="2C2926"/>
                </a:solidFill>
                <a:latin typeface="Bricolage Grotesque Semi Bold" pitchFamily="34" charset="0"/>
                <a:ea typeface="Bricolage Grotesque Semi Bold" pitchFamily="34" charset="-122"/>
                <a:cs typeface="Bricolage Grotesque Semi Bold" pitchFamily="34" charset="-120"/>
              </a:rPr>
              <a:t>Data Block Allocation by File Size</a:t>
            </a:r>
            <a:endParaRPr lang="en-US" sz="950" dirty="0"/>
          </a:p>
        </p:txBody>
      </p:sp>
      <p:sp>
        <p:nvSpPr>
          <p:cNvPr id="5" name="Text 3"/>
          <p:cNvSpPr/>
          <p:nvPr/>
        </p:nvSpPr>
        <p:spPr>
          <a:xfrm>
            <a:off x="526137" y="1528286"/>
            <a:ext cx="6669881"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Inodes use various pointer schemes to efficiently manage files of different sizes:</a:t>
            </a:r>
            <a:endParaRPr lang="en-US" sz="750" dirty="0"/>
          </a:p>
        </p:txBody>
      </p:sp>
      <p:sp>
        <p:nvSpPr>
          <p:cNvPr id="6" name="Shape 4"/>
          <p:cNvSpPr/>
          <p:nvPr/>
        </p:nvSpPr>
        <p:spPr>
          <a:xfrm>
            <a:off x="526137" y="1794510"/>
            <a:ext cx="6669881" cy="1170146"/>
          </a:xfrm>
          <a:prstGeom prst="roundRect">
            <a:avLst>
              <a:gd name="adj" fmla="val 3508"/>
            </a:avLst>
          </a:prstGeom>
          <a:noFill/>
          <a:ln w="7620">
            <a:solidFill>
              <a:srgbClr val="000000">
                <a:alpha val="8000"/>
              </a:srgbClr>
            </a:solidFill>
            <a:prstDash val="solid"/>
          </a:ln>
        </p:spPr>
      </p:sp>
      <p:sp>
        <p:nvSpPr>
          <p:cNvPr id="7" name="Shape 5"/>
          <p:cNvSpPr/>
          <p:nvPr/>
        </p:nvSpPr>
        <p:spPr>
          <a:xfrm>
            <a:off x="533757" y="1802130"/>
            <a:ext cx="6654641" cy="288727"/>
          </a:xfrm>
          <a:prstGeom prst="rect">
            <a:avLst/>
          </a:prstGeom>
          <a:solidFill>
            <a:srgbClr val="FFFFFF">
              <a:alpha val="4000"/>
            </a:srgbClr>
          </a:solidFill>
          <a:ln/>
        </p:spPr>
      </p:sp>
      <p:sp>
        <p:nvSpPr>
          <p:cNvPr id="8" name="Text 6"/>
          <p:cNvSpPr/>
          <p:nvPr/>
        </p:nvSpPr>
        <p:spPr>
          <a:xfrm>
            <a:off x="631508" y="1868329"/>
            <a:ext cx="2462689"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Small File</a:t>
            </a:r>
            <a:endParaRPr lang="en-US" sz="750" dirty="0"/>
          </a:p>
        </p:txBody>
      </p:sp>
      <p:sp>
        <p:nvSpPr>
          <p:cNvPr id="9" name="Text 7"/>
          <p:cNvSpPr/>
          <p:nvPr/>
        </p:nvSpPr>
        <p:spPr>
          <a:xfrm>
            <a:off x="3297079" y="1868329"/>
            <a:ext cx="3793688"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Direct Blocks only</a:t>
            </a:r>
            <a:endParaRPr lang="en-US" sz="750" dirty="0"/>
          </a:p>
        </p:txBody>
      </p:sp>
      <p:sp>
        <p:nvSpPr>
          <p:cNvPr id="10" name="Shape 8"/>
          <p:cNvSpPr/>
          <p:nvPr/>
        </p:nvSpPr>
        <p:spPr>
          <a:xfrm>
            <a:off x="533757" y="2090857"/>
            <a:ext cx="6654641" cy="288727"/>
          </a:xfrm>
          <a:prstGeom prst="rect">
            <a:avLst/>
          </a:prstGeom>
          <a:solidFill>
            <a:srgbClr val="000000">
              <a:alpha val="4000"/>
            </a:srgbClr>
          </a:solidFill>
          <a:ln/>
        </p:spPr>
      </p:sp>
      <p:sp>
        <p:nvSpPr>
          <p:cNvPr id="11" name="Text 9"/>
          <p:cNvSpPr/>
          <p:nvPr/>
        </p:nvSpPr>
        <p:spPr>
          <a:xfrm>
            <a:off x="631508" y="2157055"/>
            <a:ext cx="2462689"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Medium File</a:t>
            </a:r>
            <a:endParaRPr lang="en-US" sz="750" dirty="0"/>
          </a:p>
        </p:txBody>
      </p:sp>
      <p:sp>
        <p:nvSpPr>
          <p:cNvPr id="12" name="Text 10"/>
          <p:cNvSpPr/>
          <p:nvPr/>
        </p:nvSpPr>
        <p:spPr>
          <a:xfrm>
            <a:off x="3297079" y="2157055"/>
            <a:ext cx="3793688"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Direct + Single Indirect</a:t>
            </a:r>
            <a:endParaRPr lang="en-US" sz="750" dirty="0"/>
          </a:p>
        </p:txBody>
      </p:sp>
      <p:sp>
        <p:nvSpPr>
          <p:cNvPr id="13" name="Shape 11"/>
          <p:cNvSpPr/>
          <p:nvPr/>
        </p:nvSpPr>
        <p:spPr>
          <a:xfrm>
            <a:off x="533757" y="2379583"/>
            <a:ext cx="6654641" cy="288727"/>
          </a:xfrm>
          <a:prstGeom prst="rect">
            <a:avLst/>
          </a:prstGeom>
          <a:solidFill>
            <a:srgbClr val="FFFFFF">
              <a:alpha val="4000"/>
            </a:srgbClr>
          </a:solidFill>
          <a:ln/>
        </p:spPr>
      </p:sp>
      <p:sp>
        <p:nvSpPr>
          <p:cNvPr id="14" name="Text 12"/>
          <p:cNvSpPr/>
          <p:nvPr/>
        </p:nvSpPr>
        <p:spPr>
          <a:xfrm>
            <a:off x="631508" y="2445782"/>
            <a:ext cx="2462689"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Large File</a:t>
            </a:r>
            <a:endParaRPr lang="en-US" sz="750" dirty="0"/>
          </a:p>
        </p:txBody>
      </p:sp>
      <p:sp>
        <p:nvSpPr>
          <p:cNvPr id="15" name="Text 13"/>
          <p:cNvSpPr/>
          <p:nvPr/>
        </p:nvSpPr>
        <p:spPr>
          <a:xfrm>
            <a:off x="3297079" y="2445782"/>
            <a:ext cx="3793688"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Direct + Double Indirect</a:t>
            </a:r>
            <a:endParaRPr lang="en-US" sz="750" dirty="0"/>
          </a:p>
        </p:txBody>
      </p:sp>
      <p:sp>
        <p:nvSpPr>
          <p:cNvPr id="16" name="Shape 14"/>
          <p:cNvSpPr/>
          <p:nvPr/>
        </p:nvSpPr>
        <p:spPr>
          <a:xfrm>
            <a:off x="533757" y="2668310"/>
            <a:ext cx="6654641" cy="288727"/>
          </a:xfrm>
          <a:prstGeom prst="rect">
            <a:avLst/>
          </a:prstGeom>
          <a:solidFill>
            <a:srgbClr val="000000">
              <a:alpha val="4000"/>
            </a:srgbClr>
          </a:solidFill>
          <a:ln/>
        </p:spPr>
      </p:sp>
      <p:sp>
        <p:nvSpPr>
          <p:cNvPr id="17" name="Text 15"/>
          <p:cNvSpPr/>
          <p:nvPr/>
        </p:nvSpPr>
        <p:spPr>
          <a:xfrm>
            <a:off x="631508" y="2734508"/>
            <a:ext cx="2462689"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Very Large File</a:t>
            </a:r>
            <a:endParaRPr lang="en-US" sz="750" dirty="0"/>
          </a:p>
        </p:txBody>
      </p:sp>
      <p:sp>
        <p:nvSpPr>
          <p:cNvPr id="18" name="Text 16"/>
          <p:cNvSpPr/>
          <p:nvPr/>
        </p:nvSpPr>
        <p:spPr>
          <a:xfrm>
            <a:off x="3297079" y="2734508"/>
            <a:ext cx="3793688" cy="156329"/>
          </a:xfrm>
          <a:prstGeom prst="rect">
            <a:avLst/>
          </a:prstGeom>
          <a:noFill/>
          <a:ln/>
        </p:spPr>
        <p:txBody>
          <a:bodyPr wrap="non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Direct + Triple Indirect</a:t>
            </a:r>
            <a:endParaRPr lang="en-US" sz="750" dirty="0"/>
          </a:p>
        </p:txBody>
      </p:sp>
      <p:sp>
        <p:nvSpPr>
          <p:cNvPr id="19" name="Text 17"/>
          <p:cNvSpPr/>
          <p:nvPr/>
        </p:nvSpPr>
        <p:spPr>
          <a:xfrm>
            <a:off x="7442002" y="1278017"/>
            <a:ext cx="1939290" cy="152638"/>
          </a:xfrm>
          <a:prstGeom prst="rect">
            <a:avLst/>
          </a:prstGeom>
          <a:noFill/>
          <a:ln/>
        </p:spPr>
        <p:txBody>
          <a:bodyPr wrap="none" lIns="0" tIns="0" rIns="0" bIns="0" rtlCol="0" anchor="t"/>
          <a:lstStyle/>
          <a:p>
            <a:pPr marL="0" indent="0" algn="l">
              <a:lnSpc>
                <a:spcPts val="1200"/>
              </a:lnSpc>
              <a:buNone/>
            </a:pPr>
            <a:r>
              <a:rPr lang="en-US" sz="950" dirty="0">
                <a:solidFill>
                  <a:srgbClr val="2C2926"/>
                </a:solidFill>
                <a:latin typeface="Bricolage Grotesque Semi Bold" pitchFamily="34" charset="0"/>
                <a:ea typeface="Bricolage Grotesque Semi Bold" pitchFamily="34" charset="-122"/>
                <a:cs typeface="Bricolage Grotesque Semi Bold" pitchFamily="34" charset="-120"/>
              </a:rPr>
              <a:t>Continuing the Layout Sequence:</a:t>
            </a:r>
            <a:endParaRPr lang="en-US" sz="950" dirty="0"/>
          </a:p>
        </p:txBody>
      </p:sp>
      <p:sp>
        <p:nvSpPr>
          <p:cNvPr id="20" name="Shape 18"/>
          <p:cNvSpPr/>
          <p:nvPr/>
        </p:nvSpPr>
        <p:spPr>
          <a:xfrm>
            <a:off x="7442002" y="1540550"/>
            <a:ext cx="97631" cy="758190"/>
          </a:xfrm>
          <a:prstGeom prst="roundRect">
            <a:avLst>
              <a:gd name="adj" fmla="val 42041"/>
            </a:avLst>
          </a:prstGeom>
          <a:solidFill>
            <a:srgbClr val="FFFFFF"/>
          </a:solidFill>
          <a:ln w="7620">
            <a:solidFill>
              <a:srgbClr val="F8ECD3"/>
            </a:solidFill>
            <a:prstDash val="solid"/>
          </a:ln>
        </p:spPr>
      </p:sp>
      <p:sp>
        <p:nvSpPr>
          <p:cNvPr id="21" name="Text 19"/>
          <p:cNvSpPr/>
          <p:nvPr/>
        </p:nvSpPr>
        <p:spPr>
          <a:xfrm>
            <a:off x="7637264" y="1638181"/>
            <a:ext cx="1276826" cy="152638"/>
          </a:xfrm>
          <a:prstGeom prst="rect">
            <a:avLst/>
          </a:prstGeom>
          <a:noFill/>
          <a:ln/>
        </p:spPr>
        <p:txBody>
          <a:bodyPr wrap="none" lIns="0" tIns="0" rIns="0" bIns="0" rtlCol="0" anchor="t"/>
          <a:lstStyle/>
          <a:p>
            <a:pPr marL="0" indent="0" algn="l">
              <a:lnSpc>
                <a:spcPts val="1200"/>
              </a:lnSpc>
              <a:buNone/>
            </a:pPr>
            <a:r>
              <a:rPr lang="en-US" sz="950" dirty="0">
                <a:solidFill>
                  <a:srgbClr val="2C2926"/>
                </a:solidFill>
                <a:latin typeface="Bricolage Grotesque Semi Bold" pitchFamily="34" charset="0"/>
                <a:ea typeface="Bricolage Grotesque Semi Bold" pitchFamily="34" charset="-122"/>
                <a:cs typeface="Bricolage Grotesque Semi Bold" pitchFamily="34" charset="-120"/>
              </a:rPr>
              <a:t>Step 7: Root Directory</a:t>
            </a:r>
            <a:endParaRPr lang="en-US" sz="950" dirty="0"/>
          </a:p>
        </p:txBody>
      </p:sp>
      <p:sp>
        <p:nvSpPr>
          <p:cNvPr id="22" name="Text 20"/>
          <p:cNvSpPr/>
          <p:nvPr/>
        </p:nvSpPr>
        <p:spPr>
          <a:xfrm>
            <a:off x="7637264" y="1888450"/>
            <a:ext cx="6474619" cy="312658"/>
          </a:xfrm>
          <a:prstGeom prst="rect">
            <a:avLst/>
          </a:prstGeom>
          <a:noFill/>
          <a:ln/>
        </p:spPr>
        <p:txBody>
          <a:bodyPr wrap="squar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The Root Directory (</a:t>
            </a:r>
            <a:r>
              <a:rPr lang="en-US" sz="750" b="1" dirty="0">
                <a:solidFill>
                  <a:srgbClr val="2C2926"/>
                </a:solidFill>
                <a:latin typeface="Inter" pitchFamily="34" charset="0"/>
                <a:ea typeface="Inter" pitchFamily="34" charset="-122"/>
                <a:cs typeface="Inter" pitchFamily="34" charset="-120"/>
              </a:rPr>
              <a:t>/</a:t>
            </a:r>
            <a:r>
              <a:rPr lang="en-US" sz="750" dirty="0">
                <a:solidFill>
                  <a:srgbClr val="2C2926"/>
                </a:solidFill>
                <a:latin typeface="Inter" pitchFamily="34" charset="0"/>
                <a:ea typeface="Inter" pitchFamily="34" charset="-122"/>
                <a:cs typeface="Inter" pitchFamily="34" charset="-120"/>
              </a:rPr>
              <a:t>) is the top-level directory in the file system hierarchy. It serves as the starting point for all file paths and is directly referenced by the file system upon initialization.</a:t>
            </a:r>
            <a:endParaRPr lang="en-US" sz="750" dirty="0"/>
          </a:p>
        </p:txBody>
      </p:sp>
      <p:sp>
        <p:nvSpPr>
          <p:cNvPr id="23" name="Shape 21"/>
          <p:cNvSpPr/>
          <p:nvPr/>
        </p:nvSpPr>
        <p:spPr>
          <a:xfrm>
            <a:off x="7588568" y="2371963"/>
            <a:ext cx="97631" cy="758190"/>
          </a:xfrm>
          <a:prstGeom prst="roundRect">
            <a:avLst>
              <a:gd name="adj" fmla="val 42041"/>
            </a:avLst>
          </a:prstGeom>
          <a:solidFill>
            <a:srgbClr val="FFFFFF"/>
          </a:solidFill>
          <a:ln w="7620">
            <a:solidFill>
              <a:srgbClr val="F8ECD3"/>
            </a:solidFill>
            <a:prstDash val="solid"/>
          </a:ln>
        </p:spPr>
      </p:sp>
      <p:sp>
        <p:nvSpPr>
          <p:cNvPr id="24" name="Text 22"/>
          <p:cNvSpPr/>
          <p:nvPr/>
        </p:nvSpPr>
        <p:spPr>
          <a:xfrm>
            <a:off x="7783830" y="2469594"/>
            <a:ext cx="1642824" cy="152638"/>
          </a:xfrm>
          <a:prstGeom prst="rect">
            <a:avLst/>
          </a:prstGeom>
          <a:noFill/>
          <a:ln/>
        </p:spPr>
        <p:txBody>
          <a:bodyPr wrap="none" lIns="0" tIns="0" rIns="0" bIns="0" rtlCol="0" anchor="t"/>
          <a:lstStyle/>
          <a:p>
            <a:pPr marL="0" indent="0" algn="l">
              <a:lnSpc>
                <a:spcPts val="1200"/>
              </a:lnSpc>
              <a:buNone/>
            </a:pPr>
            <a:r>
              <a:rPr lang="en-US" sz="950" dirty="0">
                <a:solidFill>
                  <a:srgbClr val="2C2926"/>
                </a:solidFill>
                <a:latin typeface="Bricolage Grotesque Semi Bold" pitchFamily="34" charset="0"/>
                <a:ea typeface="Bricolage Grotesque Semi Bold" pitchFamily="34" charset="-122"/>
                <a:cs typeface="Bricolage Grotesque Semi Bold" pitchFamily="34" charset="-120"/>
              </a:rPr>
              <a:t>Step 8: Files and Directories</a:t>
            </a:r>
            <a:endParaRPr lang="en-US" sz="950" dirty="0"/>
          </a:p>
        </p:txBody>
      </p:sp>
      <p:sp>
        <p:nvSpPr>
          <p:cNvPr id="25" name="Text 23"/>
          <p:cNvSpPr/>
          <p:nvPr/>
        </p:nvSpPr>
        <p:spPr>
          <a:xfrm>
            <a:off x="7783830" y="2719864"/>
            <a:ext cx="6328053" cy="312658"/>
          </a:xfrm>
          <a:prstGeom prst="rect">
            <a:avLst/>
          </a:prstGeom>
          <a:noFill/>
          <a:ln/>
        </p:spPr>
        <p:txBody>
          <a:bodyPr wrap="square" lIns="0" tIns="0" rIns="0" bIns="0" rtlCol="0" anchor="t"/>
          <a:lstStyle/>
          <a:p>
            <a:pPr marL="0" indent="0" algn="l">
              <a:lnSpc>
                <a:spcPts val="1200"/>
              </a:lnSpc>
              <a:buNone/>
            </a:pPr>
            <a:r>
              <a:rPr lang="en-US" sz="750" dirty="0">
                <a:solidFill>
                  <a:srgbClr val="2C2926"/>
                </a:solidFill>
                <a:latin typeface="Inter" pitchFamily="34" charset="0"/>
                <a:ea typeface="Inter" pitchFamily="34" charset="-122"/>
                <a:cs typeface="Inter" pitchFamily="34" charset="-120"/>
              </a:rPr>
              <a:t>The remaining part of the partition contains all other directories and files. These are organized hierarchically under the root directory, forming the familiar tree structure of the file system.</a:t>
            </a:r>
            <a:endParaRPr lang="en-US" sz="750" dirty="0"/>
          </a:p>
        </p:txBody>
      </p:sp>
      <p:pic>
        <p:nvPicPr>
          <p:cNvPr id="26" name="Image 0" descr="preencoded.png"/>
          <p:cNvPicPr>
            <a:picLocks noChangeAspect="1"/>
          </p:cNvPicPr>
          <p:nvPr/>
        </p:nvPicPr>
        <p:blipFill>
          <a:blip r:embed="rId3"/>
          <a:stretch>
            <a:fillRect/>
          </a:stretch>
        </p:blipFill>
        <p:spPr>
          <a:xfrm>
            <a:off x="7442002" y="3240048"/>
            <a:ext cx="4202073" cy="4202073"/>
          </a:xfrm>
          <a:prstGeom prst="rect">
            <a:avLst/>
          </a:prstGeom>
        </p:spPr>
      </p:pic>
      <p:sp>
        <p:nvSpPr>
          <p:cNvPr id="27" name="Text 24"/>
          <p:cNvSpPr/>
          <p:nvPr/>
        </p:nvSpPr>
        <p:spPr>
          <a:xfrm>
            <a:off x="526137" y="7661910"/>
            <a:ext cx="13578126" cy="156329"/>
          </a:xfrm>
          <a:prstGeom prst="rect">
            <a:avLst/>
          </a:prstGeom>
          <a:noFill/>
          <a:ln/>
        </p:spPr>
        <p:txBody>
          <a:bodyPr wrap="none" lIns="0" tIns="0" rIns="0" bIns="0" rtlCol="0" anchor="t"/>
          <a:lstStyle/>
          <a:p>
            <a:pPr marL="0" indent="0" algn="ctr">
              <a:lnSpc>
                <a:spcPts val="1200"/>
              </a:lnSpc>
              <a:buNone/>
            </a:pPr>
            <a:r>
              <a:rPr lang="en-US" sz="750" dirty="0">
                <a:solidFill>
                  <a:srgbClr val="2C2926"/>
                </a:solidFill>
                <a:latin typeface="Inter" pitchFamily="34" charset="0"/>
                <a:ea typeface="Inter" pitchFamily="34" charset="-122"/>
                <a:cs typeface="Inter" pitchFamily="34" charset="-120"/>
              </a:rPr>
              <a:t>This comprehensive structure ensures robust storage and efficient navigation within the file system.</a:t>
            </a:r>
            <a:endParaRPr lang="en-US" sz="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016437"/>
            <a:ext cx="5799058" cy="566976"/>
          </a:xfrm>
          <a:prstGeom prst="rect">
            <a:avLst/>
          </a:prstGeom>
          <a:noFill/>
          <a:ln/>
        </p:spPr>
        <p:txBody>
          <a:bodyPr wrap="none" lIns="0" tIns="0" rIns="0" bIns="0" rtlCol="0" anchor="t"/>
          <a:lstStyle/>
          <a:p>
            <a:pPr marL="0" indent="0" algn="l">
              <a:lnSpc>
                <a:spcPts val="4450"/>
              </a:lnSpc>
              <a:buNone/>
            </a:pPr>
            <a:r>
              <a:rPr lang="en-US" sz="3550" dirty="0">
                <a:solidFill>
                  <a:srgbClr val="2C2926"/>
                </a:solidFill>
                <a:latin typeface="Bricolage Grotesque Semi Bold" pitchFamily="34" charset="0"/>
                <a:ea typeface="Bricolage Grotesque Semi Bold" pitchFamily="34" charset="-122"/>
                <a:cs typeface="Bricolage Grotesque Semi Bold" pitchFamily="34" charset="-120"/>
              </a:rPr>
              <a:t>Introduction to Directories</a:t>
            </a:r>
            <a:endParaRPr lang="en-US" sz="3550" dirty="0"/>
          </a:p>
        </p:txBody>
      </p:sp>
      <p:pic>
        <p:nvPicPr>
          <p:cNvPr id="3" name="Image 0" descr="preencoded.png"/>
          <p:cNvPicPr>
            <a:picLocks noChangeAspect="1"/>
          </p:cNvPicPr>
          <p:nvPr/>
        </p:nvPicPr>
        <p:blipFill>
          <a:blip r:embed="rId3"/>
          <a:stretch>
            <a:fillRect/>
          </a:stretch>
        </p:blipFill>
        <p:spPr>
          <a:xfrm>
            <a:off x="793790" y="2346722"/>
            <a:ext cx="4196358" cy="121920"/>
          </a:xfrm>
          <a:prstGeom prst="rect">
            <a:avLst/>
          </a:prstGeom>
        </p:spPr>
      </p:pic>
      <p:pic>
        <p:nvPicPr>
          <p:cNvPr id="4" name="Image 1" descr="preencoded.png"/>
          <p:cNvPicPr>
            <a:picLocks noChangeAspect="1"/>
          </p:cNvPicPr>
          <p:nvPr/>
        </p:nvPicPr>
        <p:blipFill>
          <a:blip r:embed="rId4"/>
          <a:stretch>
            <a:fillRect/>
          </a:stretch>
        </p:blipFill>
        <p:spPr>
          <a:xfrm>
            <a:off x="2551688" y="2037040"/>
            <a:ext cx="680442" cy="680442"/>
          </a:xfrm>
          <a:prstGeom prst="rect">
            <a:avLst/>
          </a:prstGeom>
        </p:spPr>
      </p:pic>
      <p:pic>
        <p:nvPicPr>
          <p:cNvPr id="5" name="Image 2" descr="preencoded.png"/>
          <p:cNvPicPr>
            <a:picLocks noChangeAspect="1"/>
          </p:cNvPicPr>
          <p:nvPr/>
        </p:nvPicPr>
        <p:blipFill>
          <a:blip r:embed="rId5"/>
          <a:stretch>
            <a:fillRect/>
          </a:stretch>
        </p:blipFill>
        <p:spPr>
          <a:xfrm>
            <a:off x="2755761" y="2207181"/>
            <a:ext cx="272177" cy="340162"/>
          </a:xfrm>
          <a:prstGeom prst="rect">
            <a:avLst/>
          </a:prstGeom>
        </p:spPr>
      </p:pic>
      <p:sp>
        <p:nvSpPr>
          <p:cNvPr id="6" name="Text 1"/>
          <p:cNvSpPr/>
          <p:nvPr/>
        </p:nvSpPr>
        <p:spPr>
          <a:xfrm>
            <a:off x="1051084" y="29441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2926"/>
                </a:solidFill>
                <a:latin typeface="Bricolage Grotesque Semi Bold" pitchFamily="34" charset="0"/>
                <a:ea typeface="Bricolage Grotesque Semi Bold" pitchFamily="34" charset="-122"/>
                <a:cs typeface="Bricolage Grotesque Semi Bold" pitchFamily="34" charset="-120"/>
              </a:rPr>
              <a:t>Organizing Files</a:t>
            </a:r>
            <a:endParaRPr lang="en-US" sz="2200" dirty="0"/>
          </a:p>
        </p:txBody>
      </p:sp>
      <p:sp>
        <p:nvSpPr>
          <p:cNvPr id="7" name="Text 2"/>
          <p:cNvSpPr/>
          <p:nvPr/>
        </p:nvSpPr>
        <p:spPr>
          <a:xfrm>
            <a:off x="1051084" y="3434596"/>
            <a:ext cx="3681770" cy="2177415"/>
          </a:xfrm>
          <a:prstGeom prst="rect">
            <a:avLst/>
          </a:prstGeom>
          <a:noFill/>
          <a:ln/>
        </p:spPr>
        <p:txBody>
          <a:bodyPr wrap="square" lIns="0" tIns="0" rIns="0" bIns="0" rtlCol="0" anchor="t"/>
          <a:lstStyle/>
          <a:p>
            <a:pPr marL="0" indent="0" algn="l">
              <a:lnSpc>
                <a:spcPts val="2850"/>
              </a:lnSpc>
              <a:buNone/>
            </a:pPr>
            <a:r>
              <a:rPr lang="en-US" sz="1750" dirty="0">
                <a:solidFill>
                  <a:srgbClr val="2C2926"/>
                </a:solidFill>
                <a:latin typeface="Inter" pitchFamily="34" charset="0"/>
                <a:ea typeface="Inter" pitchFamily="34" charset="-122"/>
                <a:cs typeface="Inter" pitchFamily="34" charset="-120"/>
              </a:rPr>
              <a:t>Directories, also known as folders, are special files designed to organize and manage other files and subdirectories. They act as a crucial organizational layer within file systems.</a:t>
            </a:r>
            <a:endParaRPr lang="en-US" sz="1750" dirty="0"/>
          </a:p>
        </p:txBody>
      </p:sp>
      <p:pic>
        <p:nvPicPr>
          <p:cNvPr id="8" name="Image 3" descr="preencoded.png"/>
          <p:cNvPicPr>
            <a:picLocks noChangeAspect="1"/>
          </p:cNvPicPr>
          <p:nvPr/>
        </p:nvPicPr>
        <p:blipFill>
          <a:blip r:embed="rId3"/>
          <a:stretch>
            <a:fillRect/>
          </a:stretch>
        </p:blipFill>
        <p:spPr>
          <a:xfrm>
            <a:off x="5216962" y="2346722"/>
            <a:ext cx="4196358" cy="121920"/>
          </a:xfrm>
          <a:prstGeom prst="rect">
            <a:avLst/>
          </a:prstGeom>
        </p:spPr>
      </p:pic>
      <p:pic>
        <p:nvPicPr>
          <p:cNvPr id="9" name="Image 4" descr="preencoded.png"/>
          <p:cNvPicPr>
            <a:picLocks noChangeAspect="1"/>
          </p:cNvPicPr>
          <p:nvPr/>
        </p:nvPicPr>
        <p:blipFill>
          <a:blip r:embed="rId4"/>
          <a:stretch>
            <a:fillRect/>
          </a:stretch>
        </p:blipFill>
        <p:spPr>
          <a:xfrm>
            <a:off x="6974860" y="2037040"/>
            <a:ext cx="680442" cy="680442"/>
          </a:xfrm>
          <a:prstGeom prst="rect">
            <a:avLst/>
          </a:prstGeom>
        </p:spPr>
      </p:pic>
      <p:pic>
        <p:nvPicPr>
          <p:cNvPr id="10" name="Image 5" descr="preencoded.png"/>
          <p:cNvPicPr>
            <a:picLocks noChangeAspect="1"/>
          </p:cNvPicPr>
          <p:nvPr/>
        </p:nvPicPr>
        <p:blipFill>
          <a:blip r:embed="rId6"/>
          <a:stretch>
            <a:fillRect/>
          </a:stretch>
        </p:blipFill>
        <p:spPr>
          <a:xfrm>
            <a:off x="7178933" y="2207181"/>
            <a:ext cx="272177" cy="340162"/>
          </a:xfrm>
          <a:prstGeom prst="rect">
            <a:avLst/>
          </a:prstGeom>
        </p:spPr>
      </p:pic>
      <p:sp>
        <p:nvSpPr>
          <p:cNvPr id="11" name="Text 3"/>
          <p:cNvSpPr/>
          <p:nvPr/>
        </p:nvSpPr>
        <p:spPr>
          <a:xfrm>
            <a:off x="5474256" y="2944178"/>
            <a:ext cx="3028117" cy="354330"/>
          </a:xfrm>
          <a:prstGeom prst="rect">
            <a:avLst/>
          </a:prstGeom>
          <a:noFill/>
          <a:ln/>
        </p:spPr>
        <p:txBody>
          <a:bodyPr wrap="none" lIns="0" tIns="0" rIns="0" bIns="0" rtlCol="0" anchor="t"/>
          <a:lstStyle/>
          <a:p>
            <a:pPr marL="0" indent="0" algn="l">
              <a:lnSpc>
                <a:spcPts val="2750"/>
              </a:lnSpc>
              <a:buNone/>
            </a:pPr>
            <a:r>
              <a:rPr lang="en-US" sz="2200" dirty="0">
                <a:solidFill>
                  <a:srgbClr val="2C2926"/>
                </a:solidFill>
                <a:latin typeface="Bricolage Grotesque Semi Bold" pitchFamily="34" charset="0"/>
                <a:ea typeface="Bricolage Grotesque Semi Bold" pitchFamily="34" charset="-122"/>
                <a:cs typeface="Bricolage Grotesque Semi Bold" pitchFamily="34" charset="-120"/>
              </a:rPr>
              <a:t>Hierarchical Structure</a:t>
            </a:r>
            <a:endParaRPr lang="en-US" sz="2200" dirty="0"/>
          </a:p>
        </p:txBody>
      </p:sp>
      <p:sp>
        <p:nvSpPr>
          <p:cNvPr id="12" name="Text 4"/>
          <p:cNvSpPr/>
          <p:nvPr/>
        </p:nvSpPr>
        <p:spPr>
          <a:xfrm>
            <a:off x="5474256" y="3434596"/>
            <a:ext cx="3681770" cy="2540318"/>
          </a:xfrm>
          <a:prstGeom prst="rect">
            <a:avLst/>
          </a:prstGeom>
          <a:noFill/>
          <a:ln/>
        </p:spPr>
        <p:txBody>
          <a:bodyPr wrap="square" lIns="0" tIns="0" rIns="0" bIns="0" rtlCol="0" anchor="t"/>
          <a:lstStyle/>
          <a:p>
            <a:pPr marL="0" indent="0" algn="l">
              <a:lnSpc>
                <a:spcPts val="2850"/>
              </a:lnSpc>
              <a:buNone/>
            </a:pPr>
            <a:r>
              <a:rPr lang="en-US" sz="1750" dirty="0">
                <a:solidFill>
                  <a:srgbClr val="2C2926"/>
                </a:solidFill>
                <a:latin typeface="Inter" pitchFamily="34" charset="0"/>
                <a:ea typeface="Inter" pitchFamily="34" charset="-122"/>
                <a:cs typeface="Inter" pitchFamily="34" charset="-120"/>
              </a:rPr>
              <a:t>They impose a hierarchical or tree-like structure on data, simplifying the location, access, and management of thousands or even millions of files. This structure is fundamental for system efficiency.</a:t>
            </a:r>
            <a:endParaRPr lang="en-US" sz="1750" dirty="0"/>
          </a:p>
        </p:txBody>
      </p:sp>
      <p:pic>
        <p:nvPicPr>
          <p:cNvPr id="13" name="Image 6" descr="preencoded.png"/>
          <p:cNvPicPr>
            <a:picLocks noChangeAspect="1"/>
          </p:cNvPicPr>
          <p:nvPr/>
        </p:nvPicPr>
        <p:blipFill>
          <a:blip r:embed="rId3"/>
          <a:stretch>
            <a:fillRect/>
          </a:stretch>
        </p:blipFill>
        <p:spPr>
          <a:xfrm>
            <a:off x="9640133" y="2346722"/>
            <a:ext cx="4196358" cy="121920"/>
          </a:xfrm>
          <a:prstGeom prst="rect">
            <a:avLst/>
          </a:prstGeom>
        </p:spPr>
      </p:pic>
      <p:pic>
        <p:nvPicPr>
          <p:cNvPr id="14" name="Image 7" descr="preencoded.png"/>
          <p:cNvPicPr>
            <a:picLocks noChangeAspect="1"/>
          </p:cNvPicPr>
          <p:nvPr/>
        </p:nvPicPr>
        <p:blipFill>
          <a:blip r:embed="rId4"/>
          <a:stretch>
            <a:fillRect/>
          </a:stretch>
        </p:blipFill>
        <p:spPr>
          <a:xfrm>
            <a:off x="11398032" y="2037040"/>
            <a:ext cx="680442" cy="680442"/>
          </a:xfrm>
          <a:prstGeom prst="rect">
            <a:avLst/>
          </a:prstGeom>
        </p:spPr>
      </p:pic>
      <p:pic>
        <p:nvPicPr>
          <p:cNvPr id="15" name="Image 8" descr="preencoded.png"/>
          <p:cNvPicPr>
            <a:picLocks noChangeAspect="1"/>
          </p:cNvPicPr>
          <p:nvPr/>
        </p:nvPicPr>
        <p:blipFill>
          <a:blip r:embed="rId7"/>
          <a:stretch>
            <a:fillRect/>
          </a:stretch>
        </p:blipFill>
        <p:spPr>
          <a:xfrm>
            <a:off x="11602105" y="2207181"/>
            <a:ext cx="272177" cy="340162"/>
          </a:xfrm>
          <a:prstGeom prst="rect">
            <a:avLst/>
          </a:prstGeom>
        </p:spPr>
      </p:pic>
      <p:sp>
        <p:nvSpPr>
          <p:cNvPr id="16" name="Text 5"/>
          <p:cNvSpPr/>
          <p:nvPr/>
        </p:nvSpPr>
        <p:spPr>
          <a:xfrm>
            <a:off x="9897427" y="2944178"/>
            <a:ext cx="3570446" cy="354330"/>
          </a:xfrm>
          <a:prstGeom prst="rect">
            <a:avLst/>
          </a:prstGeom>
          <a:noFill/>
          <a:ln/>
        </p:spPr>
        <p:txBody>
          <a:bodyPr wrap="none" lIns="0" tIns="0" rIns="0" bIns="0" rtlCol="0" anchor="t"/>
          <a:lstStyle/>
          <a:p>
            <a:pPr marL="0" indent="0" algn="l">
              <a:lnSpc>
                <a:spcPts val="2750"/>
              </a:lnSpc>
              <a:buNone/>
            </a:pPr>
            <a:r>
              <a:rPr lang="en-US" sz="2200" dirty="0">
                <a:solidFill>
                  <a:srgbClr val="2C2926"/>
                </a:solidFill>
                <a:latin typeface="Bricolage Grotesque Semi Bold" pitchFamily="34" charset="0"/>
                <a:ea typeface="Bricolage Grotesque Semi Bold" pitchFamily="34" charset="-122"/>
                <a:cs typeface="Bricolage Grotesque Semi Bold" pitchFamily="34" charset="-120"/>
              </a:rPr>
              <a:t>Table of Contents Analogy</a:t>
            </a:r>
            <a:endParaRPr lang="en-US" sz="2200" dirty="0"/>
          </a:p>
        </p:txBody>
      </p:sp>
      <p:sp>
        <p:nvSpPr>
          <p:cNvPr id="17" name="Text 6"/>
          <p:cNvSpPr/>
          <p:nvPr/>
        </p:nvSpPr>
        <p:spPr>
          <a:xfrm>
            <a:off x="9897427" y="3434596"/>
            <a:ext cx="3681770" cy="2177415"/>
          </a:xfrm>
          <a:prstGeom prst="rect">
            <a:avLst/>
          </a:prstGeom>
          <a:noFill/>
          <a:ln/>
        </p:spPr>
        <p:txBody>
          <a:bodyPr wrap="square" lIns="0" tIns="0" rIns="0" bIns="0" rtlCol="0" anchor="t"/>
          <a:lstStyle/>
          <a:p>
            <a:pPr marL="0" indent="0" algn="l">
              <a:lnSpc>
                <a:spcPts val="2850"/>
              </a:lnSpc>
              <a:buNone/>
            </a:pPr>
            <a:r>
              <a:rPr lang="en-US" sz="1750" dirty="0">
                <a:solidFill>
                  <a:srgbClr val="2C2926"/>
                </a:solidFill>
                <a:latin typeface="Inter" pitchFamily="34" charset="0"/>
                <a:ea typeface="Inter" pitchFamily="34" charset="-122"/>
                <a:cs typeface="Inter" pitchFamily="34" charset="-120"/>
              </a:rPr>
              <a:t>Consider a directory as a book's table of contents. It doesn't contain the actual content (files) but rather references (like page numbers) to their locations, enabling quick navigation.</a:t>
            </a:r>
            <a:endParaRPr lang="en-US" sz="1750" dirty="0"/>
          </a:p>
        </p:txBody>
      </p:sp>
      <p:sp>
        <p:nvSpPr>
          <p:cNvPr id="18" name="Text 7"/>
          <p:cNvSpPr/>
          <p:nvPr/>
        </p:nvSpPr>
        <p:spPr>
          <a:xfrm>
            <a:off x="793790" y="648735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C2926"/>
                </a:solidFill>
                <a:latin typeface="Inter" pitchFamily="34" charset="0"/>
                <a:ea typeface="Inter" pitchFamily="34" charset="-122"/>
                <a:cs typeface="Inter" pitchFamily="34" charset="-120"/>
              </a:rPr>
              <a:t>This section will explore directory organization, properties, and common operations, providing a foundational understanding of file system management.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D20B4-46F9-976E-7773-C86C1B3E98ED}"/>
            </a:ext>
          </a:extLst>
        </p:cNvPr>
        <p:cNvGrpSpPr/>
        <p:nvPr/>
      </p:nvGrpSpPr>
      <p:grpSpPr>
        <a:xfrm>
          <a:off x="0" y="0"/>
          <a:ext cx="0" cy="0"/>
          <a:chOff x="0" y="0"/>
          <a:chExt cx="0" cy="0"/>
        </a:xfrm>
      </p:grpSpPr>
      <p:pic>
        <p:nvPicPr>
          <p:cNvPr id="4" name="Image 1" descr="preencoded.png">
            <a:extLst>
              <a:ext uri="{FF2B5EF4-FFF2-40B4-BE49-F238E27FC236}">
                <a16:creationId xmlns:a16="http://schemas.microsoft.com/office/drawing/2014/main" id="{83F1E92A-1D62-3B8A-BE61-9B0F697A4B79}"/>
              </a:ext>
            </a:extLst>
          </p:cNvPr>
          <p:cNvPicPr>
            <a:picLocks noChangeAspect="1"/>
          </p:cNvPicPr>
          <p:nvPr/>
        </p:nvPicPr>
        <p:blipFill>
          <a:blip r:embed="rId3"/>
          <a:stretch>
            <a:fillRect/>
          </a:stretch>
        </p:blipFill>
        <p:spPr>
          <a:xfrm>
            <a:off x="2551688" y="2037040"/>
            <a:ext cx="680442" cy="680442"/>
          </a:xfrm>
          <a:prstGeom prst="rect">
            <a:avLst/>
          </a:prstGeom>
        </p:spPr>
      </p:pic>
      <p:pic>
        <p:nvPicPr>
          <p:cNvPr id="9" name="Image 4" descr="preencoded.png">
            <a:extLst>
              <a:ext uri="{FF2B5EF4-FFF2-40B4-BE49-F238E27FC236}">
                <a16:creationId xmlns:a16="http://schemas.microsoft.com/office/drawing/2014/main" id="{7FFEEBF4-F1C5-4E2B-6595-E950EC443A75}"/>
              </a:ext>
            </a:extLst>
          </p:cNvPr>
          <p:cNvPicPr>
            <a:picLocks noChangeAspect="1"/>
          </p:cNvPicPr>
          <p:nvPr/>
        </p:nvPicPr>
        <p:blipFill>
          <a:blip r:embed="rId3"/>
          <a:stretch>
            <a:fillRect/>
          </a:stretch>
        </p:blipFill>
        <p:spPr>
          <a:xfrm>
            <a:off x="6974860" y="2037040"/>
            <a:ext cx="680442" cy="680442"/>
          </a:xfrm>
          <a:prstGeom prst="rect">
            <a:avLst/>
          </a:prstGeom>
        </p:spPr>
      </p:pic>
      <p:pic>
        <p:nvPicPr>
          <p:cNvPr id="14" name="Image 7" descr="preencoded.png">
            <a:extLst>
              <a:ext uri="{FF2B5EF4-FFF2-40B4-BE49-F238E27FC236}">
                <a16:creationId xmlns:a16="http://schemas.microsoft.com/office/drawing/2014/main" id="{799450C2-78D9-0654-7B59-E8D8C0467CD6}"/>
              </a:ext>
            </a:extLst>
          </p:cNvPr>
          <p:cNvPicPr>
            <a:picLocks noChangeAspect="1"/>
          </p:cNvPicPr>
          <p:nvPr/>
        </p:nvPicPr>
        <p:blipFill>
          <a:blip r:embed="rId3"/>
          <a:stretch>
            <a:fillRect/>
          </a:stretch>
        </p:blipFill>
        <p:spPr>
          <a:xfrm>
            <a:off x="11398032" y="2037040"/>
            <a:ext cx="680442" cy="680442"/>
          </a:xfrm>
          <a:prstGeom prst="rect">
            <a:avLst/>
          </a:prstGeom>
        </p:spPr>
      </p:pic>
      <p:sp>
        <p:nvSpPr>
          <p:cNvPr id="18" name="Text 7">
            <a:extLst>
              <a:ext uri="{FF2B5EF4-FFF2-40B4-BE49-F238E27FC236}">
                <a16:creationId xmlns:a16="http://schemas.microsoft.com/office/drawing/2014/main" id="{EF95DC7B-3980-1D91-1BB8-EF93B74D3711}"/>
              </a:ext>
            </a:extLst>
          </p:cNvPr>
          <p:cNvSpPr/>
          <p:nvPr/>
        </p:nvSpPr>
        <p:spPr>
          <a:xfrm>
            <a:off x="793790" y="205740"/>
            <a:ext cx="13042821" cy="7007423"/>
          </a:xfrm>
          <a:prstGeom prst="rect">
            <a:avLst/>
          </a:prstGeom>
          <a:noFill/>
          <a:ln/>
        </p:spPr>
        <p:txBody>
          <a:bodyPr wrap="square" lIns="0" tIns="0" rIns="0" bIns="0" rtlCol="0" anchor="t"/>
          <a:lstStyle/>
          <a:p>
            <a:r>
              <a:rPr lang="en-US" b="1" dirty="0"/>
              <a:t>✅ What it means, in simple terms:</a:t>
            </a:r>
          </a:p>
          <a:p>
            <a:r>
              <a:rPr lang="en-US" dirty="0"/>
              <a:t>Every file or folder on your computer has </a:t>
            </a:r>
            <a:r>
              <a:rPr lang="en-US" b="1" dirty="0"/>
              <a:t>metadata</a:t>
            </a:r>
            <a:r>
              <a:rPr lang="en-US" dirty="0"/>
              <a:t>.</a:t>
            </a:r>
          </a:p>
          <a:p>
            <a:pPr lvl="1"/>
            <a:r>
              <a:rPr lang="en-US" dirty="0"/>
              <a:t>Metadata = “data about data” → like file name, size, date created, permissions, etc.</a:t>
            </a:r>
          </a:p>
          <a:p>
            <a:r>
              <a:rPr lang="en-US" dirty="0"/>
              <a:t>A </a:t>
            </a:r>
            <a:r>
              <a:rPr lang="en-US" b="1" dirty="0"/>
              <a:t>directory</a:t>
            </a:r>
            <a:r>
              <a:rPr lang="en-US" dirty="0"/>
              <a:t> (folder) doesn’t just store the list of files; it also keeps </a:t>
            </a:r>
            <a:r>
              <a:rPr lang="en-US" b="1" dirty="0"/>
              <a:t>extra information</a:t>
            </a:r>
            <a:r>
              <a:rPr lang="en-US" dirty="0"/>
              <a:t> (metadata) about each file/subfolder inside it.</a:t>
            </a:r>
          </a:p>
          <a:p>
            <a:r>
              <a:rPr lang="en-US" dirty="0"/>
              <a:t>When a directory has </a:t>
            </a:r>
            <a:r>
              <a:rPr lang="en-US" b="1" dirty="0"/>
              <a:t>many subfolders or files</a:t>
            </a:r>
            <a:r>
              <a:rPr lang="en-US" dirty="0"/>
              <a:t>, the operating system must keep track of all their metadata.</a:t>
            </a:r>
          </a:p>
          <a:p>
            <a:r>
              <a:rPr lang="en-US" dirty="0"/>
              <a:t>👉 This extra bookkeeping uses </a:t>
            </a:r>
            <a:r>
              <a:rPr lang="en-US" b="1" dirty="0"/>
              <a:t>extra disk space</a:t>
            </a:r>
            <a:r>
              <a:rPr lang="en-US" dirty="0"/>
              <a:t> and </a:t>
            </a:r>
            <a:r>
              <a:rPr lang="en-US" b="1" dirty="0"/>
              <a:t>memory</a:t>
            </a:r>
            <a:r>
              <a:rPr lang="en-US" dirty="0"/>
              <a:t> → that’s what “storage overhead” means.</a:t>
            </a:r>
          </a:p>
          <a:p>
            <a:endParaRPr lang="en-US" dirty="0"/>
          </a:p>
          <a:p>
            <a:r>
              <a:rPr lang="en-US" b="1" dirty="0"/>
              <a:t>✅ Example with numbers:</a:t>
            </a:r>
          </a:p>
          <a:p>
            <a:r>
              <a:rPr lang="en-US" dirty="0"/>
              <a:t>Imagine you have a folder with 1 million subfolders.</a:t>
            </a:r>
          </a:p>
          <a:p>
            <a:r>
              <a:rPr lang="en-US" dirty="0"/>
              <a:t>For each subfolder, the system must store things like:</a:t>
            </a:r>
          </a:p>
          <a:p>
            <a:pPr lvl="1"/>
            <a:r>
              <a:rPr lang="en-US" dirty="0"/>
              <a:t>Subfolder name (e.g., "Photos")</a:t>
            </a:r>
          </a:p>
          <a:p>
            <a:pPr lvl="1"/>
            <a:r>
              <a:rPr lang="en-US" dirty="0"/>
              <a:t>Creation date, modified date</a:t>
            </a:r>
          </a:p>
          <a:p>
            <a:pPr lvl="1"/>
            <a:r>
              <a:rPr lang="en-US" dirty="0"/>
              <a:t>Permissions (who can read/write)</a:t>
            </a:r>
          </a:p>
          <a:p>
            <a:pPr lvl="1"/>
            <a:r>
              <a:rPr lang="en-US" dirty="0"/>
              <a:t>Pointer to where the folder contents are stored</a:t>
            </a:r>
          </a:p>
          <a:p>
            <a:r>
              <a:rPr lang="en-US" dirty="0"/>
              <a:t>Let’s say each entry takes ~256 bytes of metadata.</a:t>
            </a:r>
          </a:p>
          <a:p>
            <a:r>
              <a:rPr lang="en-US" dirty="0"/>
              <a:t>1 million subfolders × 256 bytes = </a:t>
            </a:r>
            <a:r>
              <a:rPr lang="en-US" b="1" dirty="0"/>
              <a:t>256 MB</a:t>
            </a:r>
            <a:r>
              <a:rPr lang="en-US" dirty="0"/>
              <a:t> just for metadata, before any files are stored!</a:t>
            </a:r>
          </a:p>
          <a:p>
            <a:r>
              <a:rPr lang="en-US" dirty="0"/>
              <a:t>So the more subdirectories you have, the </a:t>
            </a:r>
            <a:r>
              <a:rPr lang="en-US" b="1" dirty="0"/>
              <a:t>more extra space</a:t>
            </a:r>
            <a:r>
              <a:rPr lang="en-US" dirty="0"/>
              <a:t> (overhead) is needed just to manage them.</a:t>
            </a:r>
          </a:p>
          <a:p>
            <a:endParaRPr lang="en-US" dirty="0"/>
          </a:p>
          <a:p>
            <a:r>
              <a:rPr lang="en-US" dirty="0"/>
              <a:t>👉 So in </a:t>
            </a:r>
            <a:r>
              <a:rPr lang="en-US" b="1" dirty="0"/>
              <a:t>simple words</a:t>
            </a:r>
            <a:r>
              <a:rPr lang="en-US" dirty="0"/>
              <a:t>:</a:t>
            </a:r>
            <a:br>
              <a:rPr lang="en-US" dirty="0"/>
            </a:br>
            <a:r>
              <a:rPr lang="en-US" dirty="0"/>
              <a:t>If you create too many subfolders, the system has to keep a big “address book” of them. </a:t>
            </a:r>
            <a:r>
              <a:rPr lang="en-US"/>
              <a:t>That address book itself takes up extra storage space, even if the folders are empty..</a:t>
            </a:r>
            <a:endParaRPr lang="en-US" dirty="0"/>
          </a:p>
          <a:p>
            <a:endParaRPr lang="en-US" dirty="0"/>
          </a:p>
          <a:p>
            <a:endParaRPr lang="en-US" dirty="0"/>
          </a:p>
        </p:txBody>
      </p:sp>
    </p:spTree>
    <p:extLst>
      <p:ext uri="{BB962C8B-B14F-4D97-AF65-F5344CB8AC3E}">
        <p14:creationId xmlns:p14="http://schemas.microsoft.com/office/powerpoint/2010/main" val="4094455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729020"/>
            <a:ext cx="5243751" cy="453628"/>
          </a:xfrm>
          <a:prstGeom prst="rect">
            <a:avLst/>
          </a:prstGeom>
          <a:noFill/>
          <a:ln/>
        </p:spPr>
        <p:txBody>
          <a:bodyPr wrap="none" lIns="0" tIns="0" rIns="0" bIns="0" rtlCol="0" anchor="t"/>
          <a:lstStyle/>
          <a:p>
            <a:pPr marL="0" indent="0" algn="l">
              <a:lnSpc>
                <a:spcPts val="3550"/>
              </a:lnSpc>
              <a:buNone/>
            </a:pPr>
            <a:r>
              <a:rPr lang="en-US" sz="2850" dirty="0">
                <a:solidFill>
                  <a:srgbClr val="2C2926"/>
                </a:solidFill>
                <a:latin typeface="Bricolage Grotesque Semi Bold" pitchFamily="34" charset="0"/>
                <a:ea typeface="Bricolage Grotesque Semi Bold" pitchFamily="34" charset="-122"/>
                <a:cs typeface="Bricolage Grotesque Semi Bold" pitchFamily="34" charset="-120"/>
              </a:rPr>
              <a:t>Single-Level Directory System</a:t>
            </a:r>
            <a:endParaRPr lang="en-US" sz="2850" dirty="0"/>
          </a:p>
        </p:txBody>
      </p:sp>
      <p:sp>
        <p:nvSpPr>
          <p:cNvPr id="3" name="Text 1"/>
          <p:cNvSpPr/>
          <p:nvPr/>
        </p:nvSpPr>
        <p:spPr>
          <a:xfrm>
            <a:off x="793790" y="1549956"/>
            <a:ext cx="7648575" cy="580549"/>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The Single-Level Directory System represents the most fundamental file organization method. All files reside in a single, undifferentiated directory, lacking any subdirectories.</a:t>
            </a:r>
            <a:endParaRPr lang="en-US" sz="1400" dirty="0"/>
          </a:p>
        </p:txBody>
      </p:sp>
      <p:sp>
        <p:nvSpPr>
          <p:cNvPr id="4" name="Text 2"/>
          <p:cNvSpPr/>
          <p:nvPr/>
        </p:nvSpPr>
        <p:spPr>
          <a:xfrm>
            <a:off x="793790" y="2293739"/>
            <a:ext cx="7648575" cy="870823"/>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Historically, this simple approach was common in early computing systems, including personal computers and supercomputers like the CDC 6600, prioritizing ease of implementation.</a:t>
            </a:r>
            <a:endParaRPr lang="en-US" sz="1400" dirty="0"/>
          </a:p>
        </p:txBody>
      </p:sp>
      <p:sp>
        <p:nvSpPr>
          <p:cNvPr id="5" name="Shape 3"/>
          <p:cNvSpPr/>
          <p:nvPr/>
        </p:nvSpPr>
        <p:spPr>
          <a:xfrm>
            <a:off x="793790" y="3368635"/>
            <a:ext cx="7648575" cy="1489948"/>
          </a:xfrm>
          <a:prstGeom prst="roundRect">
            <a:avLst>
              <a:gd name="adj" fmla="val 5115"/>
            </a:avLst>
          </a:prstGeom>
          <a:solidFill>
            <a:srgbClr val="B6FCB8"/>
          </a:solidFill>
          <a:ln/>
        </p:spPr>
      </p:sp>
      <p:pic>
        <p:nvPicPr>
          <p:cNvPr id="6" name="Image 0" descr="preencoded.png"/>
          <p:cNvPicPr>
            <a:picLocks noChangeAspect="1"/>
          </p:cNvPicPr>
          <p:nvPr/>
        </p:nvPicPr>
        <p:blipFill>
          <a:blip r:embed="rId3"/>
          <a:stretch>
            <a:fillRect/>
          </a:stretch>
        </p:blipFill>
        <p:spPr>
          <a:xfrm>
            <a:off x="975241" y="3610332"/>
            <a:ext cx="283488" cy="226814"/>
          </a:xfrm>
          <a:prstGeom prst="rect">
            <a:avLst/>
          </a:prstGeom>
        </p:spPr>
      </p:pic>
      <p:sp>
        <p:nvSpPr>
          <p:cNvPr id="7" name="Text 4"/>
          <p:cNvSpPr/>
          <p:nvPr/>
        </p:nvSpPr>
        <p:spPr>
          <a:xfrm>
            <a:off x="1440180" y="3595449"/>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000000"/>
                </a:solidFill>
                <a:latin typeface="Bricolage Grotesque Semi Bold" pitchFamily="34" charset="0"/>
                <a:ea typeface="Bricolage Grotesque Semi Bold" pitchFamily="34" charset="-122"/>
                <a:cs typeface="Bricolage Grotesque Semi Bold" pitchFamily="34" charset="-120"/>
              </a:rPr>
              <a:t>Advantages:</a:t>
            </a:r>
            <a:endParaRPr lang="en-US" sz="1750" dirty="0"/>
          </a:p>
        </p:txBody>
      </p:sp>
      <p:sp>
        <p:nvSpPr>
          <p:cNvPr id="8" name="Text 5"/>
          <p:cNvSpPr/>
          <p:nvPr/>
        </p:nvSpPr>
        <p:spPr>
          <a:xfrm>
            <a:off x="1440180" y="4060388"/>
            <a:ext cx="682073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000000"/>
                </a:solidFill>
                <a:latin typeface="Inter" pitchFamily="34" charset="0"/>
                <a:ea typeface="Inter" pitchFamily="34" charset="-122"/>
                <a:cs typeface="Inter" pitchFamily="34" charset="-120"/>
              </a:rPr>
              <a:t>Extreme simplicity in use and management.</a:t>
            </a:r>
            <a:endParaRPr lang="en-US" sz="1400" dirty="0"/>
          </a:p>
        </p:txBody>
      </p:sp>
      <p:sp>
        <p:nvSpPr>
          <p:cNvPr id="9" name="Text 6"/>
          <p:cNvSpPr/>
          <p:nvPr/>
        </p:nvSpPr>
        <p:spPr>
          <a:xfrm>
            <a:off x="1440180" y="4414123"/>
            <a:ext cx="682073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000000"/>
                </a:solidFill>
                <a:latin typeface="Inter" pitchFamily="34" charset="0"/>
                <a:ea typeface="Inter" pitchFamily="34" charset="-122"/>
                <a:cs typeface="Inter" pitchFamily="34" charset="-120"/>
              </a:rPr>
              <a:t>Rapid file searching due to centralized storage.</a:t>
            </a:r>
            <a:endParaRPr lang="en-US" sz="1400" dirty="0"/>
          </a:p>
        </p:txBody>
      </p:sp>
      <p:sp>
        <p:nvSpPr>
          <p:cNvPr id="10" name="Shape 7"/>
          <p:cNvSpPr/>
          <p:nvPr/>
        </p:nvSpPr>
        <p:spPr>
          <a:xfrm>
            <a:off x="793790" y="5062657"/>
            <a:ext cx="7648575" cy="1489948"/>
          </a:xfrm>
          <a:prstGeom prst="roundRect">
            <a:avLst>
              <a:gd name="adj" fmla="val 5115"/>
            </a:avLst>
          </a:prstGeom>
          <a:solidFill>
            <a:srgbClr val="FFB3B4"/>
          </a:solidFill>
          <a:ln/>
        </p:spPr>
      </p:sp>
      <p:pic>
        <p:nvPicPr>
          <p:cNvPr id="11" name="Image 1" descr="preencoded.png"/>
          <p:cNvPicPr>
            <a:picLocks noChangeAspect="1"/>
          </p:cNvPicPr>
          <p:nvPr/>
        </p:nvPicPr>
        <p:blipFill>
          <a:blip r:embed="rId4"/>
          <a:stretch>
            <a:fillRect/>
          </a:stretch>
        </p:blipFill>
        <p:spPr>
          <a:xfrm>
            <a:off x="975241" y="5304353"/>
            <a:ext cx="283488" cy="226814"/>
          </a:xfrm>
          <a:prstGeom prst="rect">
            <a:avLst/>
          </a:prstGeom>
        </p:spPr>
      </p:pic>
      <p:sp>
        <p:nvSpPr>
          <p:cNvPr id="12" name="Text 8"/>
          <p:cNvSpPr/>
          <p:nvPr/>
        </p:nvSpPr>
        <p:spPr>
          <a:xfrm>
            <a:off x="1440180" y="5289471"/>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000000"/>
                </a:solidFill>
                <a:latin typeface="Bricolage Grotesque Semi Bold" pitchFamily="34" charset="0"/>
                <a:ea typeface="Bricolage Grotesque Semi Bold" pitchFamily="34" charset="-122"/>
                <a:cs typeface="Bricolage Grotesque Semi Bold" pitchFamily="34" charset="-120"/>
              </a:rPr>
              <a:t>Disadvantages:</a:t>
            </a:r>
            <a:endParaRPr lang="en-US" sz="1750" dirty="0"/>
          </a:p>
        </p:txBody>
      </p:sp>
      <p:sp>
        <p:nvSpPr>
          <p:cNvPr id="13" name="Text 9"/>
          <p:cNvSpPr/>
          <p:nvPr/>
        </p:nvSpPr>
        <p:spPr>
          <a:xfrm>
            <a:off x="1440180" y="5754410"/>
            <a:ext cx="682073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000000"/>
                </a:solidFill>
                <a:latin typeface="Inter" pitchFamily="34" charset="0"/>
                <a:ea typeface="Inter" pitchFamily="34" charset="-122"/>
                <a:cs typeface="Inter" pitchFamily="34" charset="-120"/>
              </a:rPr>
              <a:t>Prone to disorganization as file count increases.</a:t>
            </a:r>
            <a:endParaRPr lang="en-US" sz="1400" dirty="0"/>
          </a:p>
        </p:txBody>
      </p:sp>
      <p:sp>
        <p:nvSpPr>
          <p:cNvPr id="14" name="Text 10"/>
          <p:cNvSpPr/>
          <p:nvPr/>
        </p:nvSpPr>
        <p:spPr>
          <a:xfrm>
            <a:off x="1440180" y="6108144"/>
            <a:ext cx="682073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000000"/>
                </a:solidFill>
                <a:latin typeface="Inter" pitchFamily="34" charset="0"/>
                <a:ea typeface="Inter" pitchFamily="34" charset="-122"/>
                <a:cs typeface="Inter" pitchFamily="34" charset="-120"/>
              </a:rPr>
              <a:t>Unsuitable for multi-user environments or large-scale systems.</a:t>
            </a:r>
            <a:endParaRPr lang="en-US" sz="1400" dirty="0"/>
          </a:p>
        </p:txBody>
      </p:sp>
      <p:sp>
        <p:nvSpPr>
          <p:cNvPr id="15" name="Text 11"/>
          <p:cNvSpPr/>
          <p:nvPr/>
        </p:nvSpPr>
        <p:spPr>
          <a:xfrm>
            <a:off x="793790" y="6756678"/>
            <a:ext cx="7648575" cy="580549"/>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Today, its use is limited to simple devices like digital cameras or MP3 players, where a minimal number of files are managed.</a:t>
            </a:r>
            <a:endParaRPr lang="en-US" sz="1400" dirty="0"/>
          </a:p>
        </p:txBody>
      </p:sp>
      <p:pic>
        <p:nvPicPr>
          <p:cNvPr id="16" name="Image 2" descr="preencoded.png"/>
          <p:cNvPicPr>
            <a:picLocks noChangeAspect="1"/>
          </p:cNvPicPr>
          <p:nvPr/>
        </p:nvPicPr>
        <p:blipFill>
          <a:blip r:embed="rId5"/>
          <a:stretch>
            <a:fillRect/>
          </a:stretch>
        </p:blipFill>
        <p:spPr>
          <a:xfrm>
            <a:off x="8886944" y="1590794"/>
            <a:ext cx="4949666" cy="227528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1258729" y="1005602"/>
            <a:ext cx="5454848" cy="453628"/>
          </a:xfrm>
          <a:prstGeom prst="rect">
            <a:avLst/>
          </a:prstGeom>
          <a:noFill/>
          <a:ln/>
        </p:spPr>
        <p:txBody>
          <a:bodyPr wrap="none" lIns="0" tIns="0" rIns="0" bIns="0" rtlCol="0" anchor="t"/>
          <a:lstStyle/>
          <a:p>
            <a:pPr marL="0" indent="0" algn="l">
              <a:lnSpc>
                <a:spcPts val="3550"/>
              </a:lnSpc>
              <a:buNone/>
            </a:pPr>
            <a:r>
              <a:rPr lang="en-US" sz="2850" dirty="0">
                <a:solidFill>
                  <a:srgbClr val="2C2926"/>
                </a:solidFill>
                <a:latin typeface="Bricolage Grotesque Semi Bold" pitchFamily="34" charset="0"/>
                <a:ea typeface="Bricolage Grotesque Semi Bold" pitchFamily="34" charset="-122"/>
                <a:cs typeface="Bricolage Grotesque Semi Bold" pitchFamily="34" charset="-120"/>
              </a:rPr>
              <a:t>Hierarchical Directory Systems</a:t>
            </a:r>
            <a:endParaRPr lang="en-US" sz="2850" dirty="0"/>
          </a:p>
        </p:txBody>
      </p:sp>
      <p:sp>
        <p:nvSpPr>
          <p:cNvPr id="3" name="Text 1"/>
          <p:cNvSpPr/>
          <p:nvPr/>
        </p:nvSpPr>
        <p:spPr>
          <a:xfrm>
            <a:off x="793790" y="1921907"/>
            <a:ext cx="7648575" cy="832444"/>
          </a:xfrm>
          <a:prstGeom prst="rect">
            <a:avLst/>
          </a:prstGeom>
          <a:noFill/>
          <a:ln/>
        </p:spPr>
        <p:txBody>
          <a:bodyPr wrap="square" lIns="0" tIns="0" rIns="0" bIns="0" rtlCol="0" anchor="t"/>
          <a:lstStyle/>
          <a:p>
            <a:pPr>
              <a:lnSpc>
                <a:spcPts val="2250"/>
              </a:lnSpc>
            </a:pPr>
            <a:r>
              <a:rPr lang="en-US" sz="1400" dirty="0">
                <a:solidFill>
                  <a:srgbClr val="2C2926"/>
                </a:solidFill>
                <a:latin typeface="Inter" pitchFamily="34" charset="0"/>
                <a:ea typeface="Inter" pitchFamily="34" charset="-122"/>
                <a:cs typeface="Inter" pitchFamily="34" charset="-120"/>
              </a:rPr>
              <a:t>Hierarchical Directory Systems organize files into a tree-like structure, allowing users to group related files into distinct folders (directories) and create nested </a:t>
            </a:r>
            <a:r>
              <a:rPr lang="en-US" sz="1400" dirty="0">
                <a:solidFill>
                  <a:srgbClr val="2C2926"/>
                </a:solidFill>
                <a:latin typeface="Times New Roman" panose="02020603050405020304" pitchFamily="18" charset="0"/>
                <a:ea typeface="Inter" pitchFamily="34" charset="-122"/>
                <a:cs typeface="Times New Roman" panose="02020603050405020304" pitchFamily="18" charset="0"/>
              </a:rPr>
              <a:t>subfolders(</a:t>
            </a:r>
            <a:r>
              <a:rPr lang="en-US" sz="1400" dirty="0">
                <a:latin typeface="Times New Roman" panose="02020603050405020304" pitchFamily="18" charset="0"/>
                <a:cs typeface="Times New Roman" panose="02020603050405020304" pitchFamily="18" charset="0"/>
              </a:rPr>
              <a:t>4,294,967,295 (2³² − 1)</a:t>
            </a:r>
            <a:r>
              <a:rPr lang="en-US" sz="1400" dirty="0">
                <a:solidFill>
                  <a:srgbClr val="2C2926"/>
                </a:solidFill>
                <a:latin typeface="Times New Roman" panose="02020603050405020304" pitchFamily="18" charset="0"/>
                <a:ea typeface="Inter" pitchFamily="34" charset="-122"/>
                <a:cs typeface="Times New Roman" panose="02020603050405020304" pitchFamily="18" charset="0"/>
              </a:rPr>
              <a:t>).</a:t>
            </a:r>
            <a:endParaRPr lang="en-US" sz="1400" dirty="0">
              <a:latin typeface="Times New Roman" panose="02020603050405020304" pitchFamily="18" charset="0"/>
              <a:cs typeface="Times New Roman" panose="02020603050405020304" pitchFamily="18" charset="0"/>
            </a:endParaRPr>
          </a:p>
        </p:txBody>
      </p:sp>
      <p:sp>
        <p:nvSpPr>
          <p:cNvPr id="4" name="Text 2"/>
          <p:cNvSpPr/>
          <p:nvPr/>
        </p:nvSpPr>
        <p:spPr>
          <a:xfrm>
            <a:off x="793790" y="2766051"/>
            <a:ext cx="7648575" cy="580549"/>
          </a:xfrm>
          <a:prstGeom prst="rect">
            <a:avLst/>
          </a:prstGeom>
          <a:noFill/>
          <a:ln/>
        </p:spPr>
        <p:txBody>
          <a:bodyPr wrap="square" lIns="0" tIns="0" rIns="0" bIns="0" rtlCol="0" anchor="t"/>
          <a:lstStyle/>
          <a:p>
            <a:pPr marL="0" indent="0" algn="l">
              <a:lnSpc>
                <a:spcPts val="2250"/>
              </a:lnSpc>
              <a:buNone/>
            </a:pPr>
            <a:r>
              <a:rPr lang="en-US" sz="1400" dirty="0">
                <a:solidFill>
                  <a:srgbClr val="2C2926"/>
                </a:solidFill>
                <a:latin typeface="Inter" pitchFamily="34" charset="0"/>
                <a:ea typeface="Inter" pitchFamily="34" charset="-122"/>
                <a:cs typeface="Inter" pitchFamily="34" charset="-120"/>
              </a:rPr>
              <a:t>This system effectively resolves the "clutter" issue prevalent in single-level systems by enabling multiple levels of organization.</a:t>
            </a:r>
            <a:endParaRPr lang="en-US" sz="1400" dirty="0"/>
          </a:p>
        </p:txBody>
      </p:sp>
      <p:sp>
        <p:nvSpPr>
          <p:cNvPr id="5" name="Shape 3"/>
          <p:cNvSpPr/>
          <p:nvPr/>
        </p:nvSpPr>
        <p:spPr>
          <a:xfrm>
            <a:off x="793790" y="3450312"/>
            <a:ext cx="7648575" cy="1780222"/>
          </a:xfrm>
          <a:prstGeom prst="roundRect">
            <a:avLst>
              <a:gd name="adj" fmla="val 4281"/>
            </a:avLst>
          </a:prstGeom>
          <a:solidFill>
            <a:srgbClr val="B6FCB8"/>
          </a:solidFill>
          <a:ln/>
        </p:spPr>
      </p:sp>
      <p:pic>
        <p:nvPicPr>
          <p:cNvPr id="6" name="Image 0" descr="preencoded.png"/>
          <p:cNvPicPr>
            <a:picLocks noChangeAspect="1"/>
          </p:cNvPicPr>
          <p:nvPr/>
        </p:nvPicPr>
        <p:blipFill>
          <a:blip r:embed="rId3"/>
          <a:stretch>
            <a:fillRect/>
          </a:stretch>
        </p:blipFill>
        <p:spPr>
          <a:xfrm>
            <a:off x="975241" y="3692009"/>
            <a:ext cx="283488" cy="226814"/>
          </a:xfrm>
          <a:prstGeom prst="rect">
            <a:avLst/>
          </a:prstGeom>
        </p:spPr>
      </p:pic>
      <p:sp>
        <p:nvSpPr>
          <p:cNvPr id="7" name="Text 4"/>
          <p:cNvSpPr/>
          <p:nvPr/>
        </p:nvSpPr>
        <p:spPr>
          <a:xfrm>
            <a:off x="1440180" y="3677126"/>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000000"/>
                </a:solidFill>
                <a:latin typeface="Bricolage Grotesque Semi Bold" pitchFamily="34" charset="0"/>
                <a:ea typeface="Bricolage Grotesque Semi Bold" pitchFamily="34" charset="-122"/>
                <a:cs typeface="Bricolage Grotesque Semi Bold" pitchFamily="34" charset="-120"/>
              </a:rPr>
              <a:t>Advantages:</a:t>
            </a:r>
            <a:endParaRPr lang="en-US" sz="1750" dirty="0"/>
          </a:p>
        </p:txBody>
      </p:sp>
      <p:sp>
        <p:nvSpPr>
          <p:cNvPr id="8" name="Text 5"/>
          <p:cNvSpPr/>
          <p:nvPr/>
        </p:nvSpPr>
        <p:spPr>
          <a:xfrm>
            <a:off x="1440180" y="4142065"/>
            <a:ext cx="682073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000000"/>
                </a:solidFill>
                <a:latin typeface="Inter" pitchFamily="34" charset="0"/>
                <a:ea typeface="Inter" pitchFamily="34" charset="-122"/>
                <a:cs typeface="Inter" pitchFamily="34" charset="-120"/>
              </a:rPr>
              <a:t>Facilitates efficient organization and management of vast file quantities.</a:t>
            </a:r>
            <a:endParaRPr lang="en-US" sz="1400" dirty="0"/>
          </a:p>
        </p:txBody>
      </p:sp>
      <p:sp>
        <p:nvSpPr>
          <p:cNvPr id="9" name="Text 6"/>
          <p:cNvSpPr/>
          <p:nvPr/>
        </p:nvSpPr>
        <p:spPr>
          <a:xfrm>
            <a:off x="1440180" y="4495800"/>
            <a:ext cx="6820733" cy="580549"/>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000000"/>
                </a:solidFill>
                <a:latin typeface="Inter" pitchFamily="34" charset="0"/>
                <a:ea typeface="Inter" pitchFamily="34" charset="-122"/>
                <a:cs typeface="Inter" pitchFamily="34" charset="-120"/>
              </a:rPr>
              <a:t>Robust support for multi-user environments, each with dedicated directories.</a:t>
            </a:r>
            <a:endParaRPr lang="en-US" sz="1400" dirty="0"/>
          </a:p>
        </p:txBody>
      </p:sp>
      <p:sp>
        <p:nvSpPr>
          <p:cNvPr id="10" name="Shape 7"/>
          <p:cNvSpPr/>
          <p:nvPr/>
        </p:nvSpPr>
        <p:spPr>
          <a:xfrm>
            <a:off x="793790" y="5434608"/>
            <a:ext cx="7648575" cy="1489948"/>
          </a:xfrm>
          <a:prstGeom prst="roundRect">
            <a:avLst>
              <a:gd name="adj" fmla="val 5115"/>
            </a:avLst>
          </a:prstGeom>
          <a:solidFill>
            <a:srgbClr val="FFB3B4"/>
          </a:solidFill>
          <a:ln/>
        </p:spPr>
        <p:txBody>
          <a:bodyPr/>
          <a:lstStyle/>
          <a:p>
            <a:endParaRPr lang="en-US" dirty="0"/>
          </a:p>
        </p:txBody>
      </p:sp>
      <p:pic>
        <p:nvPicPr>
          <p:cNvPr id="11" name="Image 1" descr="preencoded.png"/>
          <p:cNvPicPr>
            <a:picLocks noChangeAspect="1"/>
          </p:cNvPicPr>
          <p:nvPr/>
        </p:nvPicPr>
        <p:blipFill>
          <a:blip r:embed="rId4"/>
          <a:stretch>
            <a:fillRect/>
          </a:stretch>
        </p:blipFill>
        <p:spPr>
          <a:xfrm>
            <a:off x="975241" y="5676305"/>
            <a:ext cx="283488" cy="226814"/>
          </a:xfrm>
          <a:prstGeom prst="rect">
            <a:avLst/>
          </a:prstGeom>
        </p:spPr>
      </p:pic>
      <p:sp>
        <p:nvSpPr>
          <p:cNvPr id="12" name="Text 8"/>
          <p:cNvSpPr/>
          <p:nvPr/>
        </p:nvSpPr>
        <p:spPr>
          <a:xfrm>
            <a:off x="1440180" y="5661422"/>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000000"/>
                </a:solidFill>
                <a:latin typeface="Bricolage Grotesque Semi Bold" pitchFamily="34" charset="0"/>
                <a:ea typeface="Bricolage Grotesque Semi Bold" pitchFamily="34" charset="-122"/>
                <a:cs typeface="Bricolage Grotesque Semi Bold" pitchFamily="34" charset="-120"/>
              </a:rPr>
              <a:t>Disadvantages:</a:t>
            </a:r>
            <a:endParaRPr lang="en-US" sz="1750" dirty="0"/>
          </a:p>
        </p:txBody>
      </p:sp>
      <p:sp>
        <p:nvSpPr>
          <p:cNvPr id="13" name="Text 9"/>
          <p:cNvSpPr/>
          <p:nvPr/>
        </p:nvSpPr>
        <p:spPr>
          <a:xfrm>
            <a:off x="1440180" y="6126361"/>
            <a:ext cx="682073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000000"/>
                </a:solidFill>
                <a:latin typeface="Inter" pitchFamily="34" charset="0"/>
                <a:ea typeface="Inter" pitchFamily="34" charset="-122"/>
                <a:cs typeface="Inter" pitchFamily="34" charset="-120"/>
              </a:rPr>
              <a:t>File paths can become excessively long and challenging to recall.</a:t>
            </a:r>
            <a:endParaRPr lang="en-US" sz="1400" dirty="0"/>
          </a:p>
        </p:txBody>
      </p:sp>
      <p:sp>
        <p:nvSpPr>
          <p:cNvPr id="14" name="Text 10"/>
          <p:cNvSpPr/>
          <p:nvPr/>
        </p:nvSpPr>
        <p:spPr>
          <a:xfrm>
            <a:off x="1440180" y="6480096"/>
            <a:ext cx="6820733" cy="290274"/>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000000"/>
                </a:solidFill>
                <a:latin typeface="Inter" pitchFamily="34" charset="0"/>
                <a:ea typeface="Inter" pitchFamily="34" charset="-122"/>
                <a:cs typeface="Inter" pitchFamily="34" charset="-120"/>
              </a:rPr>
              <a:t>Requires increased storage overhead for directory metadata management.</a:t>
            </a:r>
            <a:endParaRPr lang="en-US" sz="1400" dirty="0"/>
          </a:p>
        </p:txBody>
      </p:sp>
      <p:pic>
        <p:nvPicPr>
          <p:cNvPr id="15" name="Image 2" descr="preencoded.png"/>
          <p:cNvPicPr>
            <a:picLocks noChangeAspect="1"/>
          </p:cNvPicPr>
          <p:nvPr/>
        </p:nvPicPr>
        <p:blipFill>
          <a:blip r:embed="rId5"/>
          <a:stretch>
            <a:fillRect/>
          </a:stretch>
        </p:blipFill>
        <p:spPr>
          <a:xfrm>
            <a:off x="8892659" y="1962745"/>
            <a:ext cx="3050738" cy="189535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06874"/>
            <a:ext cx="10946963" cy="531614"/>
          </a:xfrm>
          <a:prstGeom prst="rect">
            <a:avLst/>
          </a:prstGeom>
          <a:noFill/>
          <a:ln/>
        </p:spPr>
        <p:txBody>
          <a:bodyPr wrap="none" lIns="0" tIns="0" rIns="0" bIns="0" rtlCol="0" anchor="t"/>
          <a:lstStyle/>
          <a:p>
            <a:pPr marL="0" indent="0" algn="l">
              <a:lnSpc>
                <a:spcPts val="4150"/>
              </a:lnSpc>
              <a:buNone/>
            </a:pPr>
            <a:r>
              <a:rPr lang="en-US" sz="3300" dirty="0">
                <a:solidFill>
                  <a:srgbClr val="2C2926"/>
                </a:solidFill>
                <a:latin typeface="Bricolage Grotesque Semi Bold" pitchFamily="34" charset="0"/>
                <a:ea typeface="Bricolage Grotesque Semi Bold" pitchFamily="34" charset="-122"/>
                <a:cs typeface="Bricolage Grotesque Semi Bold" pitchFamily="34" charset="-120"/>
              </a:rPr>
              <a:t>Path Names and Directory Operations in File Systems</a:t>
            </a:r>
            <a:endParaRPr lang="en-US" sz="3300" dirty="0"/>
          </a:p>
        </p:txBody>
      </p:sp>
      <p:pic>
        <p:nvPicPr>
          <p:cNvPr id="3" name="Image 0" descr="preencoded.png"/>
          <p:cNvPicPr>
            <a:picLocks noChangeAspect="1"/>
          </p:cNvPicPr>
          <p:nvPr/>
        </p:nvPicPr>
        <p:blipFill>
          <a:blip r:embed="rId3"/>
          <a:stretch>
            <a:fillRect/>
          </a:stretch>
        </p:blipFill>
        <p:spPr>
          <a:xfrm>
            <a:off x="3536156" y="1578650"/>
            <a:ext cx="7557968" cy="5208389"/>
          </a:xfrm>
          <a:prstGeom prst="rect">
            <a:avLst/>
          </a:prstGeom>
        </p:spPr>
      </p:pic>
      <p:sp>
        <p:nvSpPr>
          <p:cNvPr id="4" name="Text 1"/>
          <p:cNvSpPr/>
          <p:nvPr/>
        </p:nvSpPr>
        <p:spPr>
          <a:xfrm>
            <a:off x="3725518" y="4819495"/>
            <a:ext cx="2065350" cy="550231"/>
          </a:xfrm>
          <a:prstGeom prst="rect">
            <a:avLst/>
          </a:prstGeom>
          <a:noFill/>
          <a:ln/>
        </p:spPr>
        <p:txBody>
          <a:bodyPr wrap="square" lIns="0" tIns="0" rIns="0" bIns="0" rtlCol="0" anchor="t"/>
          <a:lstStyle/>
          <a:p>
            <a:pPr marL="0" indent="0" algn="ctr">
              <a:lnSpc>
                <a:spcPts val="1650"/>
              </a:lnSpc>
              <a:buNone/>
            </a:pPr>
            <a:r>
              <a:rPr lang="en-US" sz="1350" dirty="0">
                <a:solidFill>
                  <a:srgbClr val="2C2926"/>
                </a:solidFill>
                <a:latin typeface="Bricolage Grotesque Semi Bold" pitchFamily="34" charset="0"/>
                <a:ea typeface="Bricolage Grotesque Semi Bold" pitchFamily="34" charset="-122"/>
                <a:cs typeface="Bricolage Grotesque Semi Bold" pitchFamily="34" charset="-120"/>
              </a:rPr>
              <a:t>NavigateDirectories</a:t>
            </a:r>
            <a:endParaRPr lang="en-US" sz="1350" dirty="0"/>
          </a:p>
        </p:txBody>
      </p:sp>
      <p:pic>
        <p:nvPicPr>
          <p:cNvPr id="5" name="Image 1" descr="preencoded.png"/>
          <p:cNvPicPr>
            <a:picLocks noChangeAspect="1"/>
          </p:cNvPicPr>
          <p:nvPr/>
        </p:nvPicPr>
        <p:blipFill>
          <a:blip r:embed="rId4"/>
          <a:stretch>
            <a:fillRect/>
          </a:stretch>
        </p:blipFill>
        <p:spPr>
          <a:xfrm>
            <a:off x="4607568" y="3492677"/>
            <a:ext cx="489093" cy="489093"/>
          </a:xfrm>
          <a:prstGeom prst="rect">
            <a:avLst/>
          </a:prstGeom>
        </p:spPr>
      </p:pic>
      <p:sp>
        <p:nvSpPr>
          <p:cNvPr id="6" name="Text 2"/>
          <p:cNvSpPr/>
          <p:nvPr/>
        </p:nvSpPr>
        <p:spPr>
          <a:xfrm>
            <a:off x="5485490" y="2357216"/>
            <a:ext cx="2132447" cy="550230"/>
          </a:xfrm>
          <a:prstGeom prst="rect">
            <a:avLst/>
          </a:prstGeom>
          <a:noFill/>
          <a:ln/>
        </p:spPr>
        <p:txBody>
          <a:bodyPr wrap="square" lIns="0" tIns="0" rIns="0" bIns="0" rtlCol="0" anchor="t"/>
          <a:lstStyle/>
          <a:p>
            <a:pPr marL="0" indent="0" algn="ctr">
              <a:lnSpc>
                <a:spcPts val="1650"/>
              </a:lnSpc>
              <a:buNone/>
            </a:pPr>
            <a:r>
              <a:rPr lang="en-US" sz="1350" dirty="0">
                <a:solidFill>
                  <a:srgbClr val="2C2926"/>
                </a:solidFill>
                <a:latin typeface="Bricolage Grotesque Semi Bold" pitchFamily="34" charset="0"/>
                <a:ea typeface="Bricolage Grotesque Semi Bold" pitchFamily="34" charset="-122"/>
                <a:cs typeface="Bricolage Grotesque Semi Bold" pitchFamily="34" charset="-120"/>
              </a:rPr>
              <a:t>CreateFiles/Folders</a:t>
            </a:r>
            <a:endParaRPr lang="en-US" sz="1350" dirty="0"/>
          </a:p>
        </p:txBody>
      </p:sp>
      <p:pic>
        <p:nvPicPr>
          <p:cNvPr id="7" name="Image 2" descr="preencoded.png"/>
          <p:cNvPicPr>
            <a:picLocks noChangeAspect="1"/>
          </p:cNvPicPr>
          <p:nvPr/>
        </p:nvPicPr>
        <p:blipFill>
          <a:blip r:embed="rId5"/>
          <a:stretch>
            <a:fillRect/>
          </a:stretch>
        </p:blipFill>
        <p:spPr>
          <a:xfrm>
            <a:off x="6153561" y="3790870"/>
            <a:ext cx="489093" cy="489093"/>
          </a:xfrm>
          <a:prstGeom prst="rect">
            <a:avLst/>
          </a:prstGeom>
        </p:spPr>
      </p:pic>
      <p:sp>
        <p:nvSpPr>
          <p:cNvPr id="8" name="Text 3"/>
          <p:cNvSpPr/>
          <p:nvPr/>
        </p:nvSpPr>
        <p:spPr>
          <a:xfrm>
            <a:off x="6917005" y="5460055"/>
            <a:ext cx="2065349" cy="550230"/>
          </a:xfrm>
          <a:prstGeom prst="rect">
            <a:avLst/>
          </a:prstGeom>
          <a:noFill/>
          <a:ln/>
        </p:spPr>
        <p:txBody>
          <a:bodyPr wrap="square" lIns="0" tIns="0" rIns="0" bIns="0" rtlCol="0" anchor="t"/>
          <a:lstStyle/>
          <a:p>
            <a:pPr marL="0" indent="0" algn="ctr">
              <a:lnSpc>
                <a:spcPts val="1650"/>
              </a:lnSpc>
              <a:buNone/>
            </a:pPr>
            <a:r>
              <a:rPr lang="en-US" sz="1350" dirty="0">
                <a:solidFill>
                  <a:srgbClr val="2C2926"/>
                </a:solidFill>
                <a:latin typeface="Bricolage Grotesque Semi Bold" pitchFamily="34" charset="0"/>
                <a:ea typeface="Bricolage Grotesque Semi Bold" pitchFamily="34" charset="-122"/>
                <a:cs typeface="Bricolage Grotesque Semi Bold" pitchFamily="34" charset="-120"/>
              </a:rPr>
              <a:t>DeleteItems</a:t>
            </a:r>
            <a:endParaRPr lang="en-US" sz="1350" dirty="0"/>
          </a:p>
        </p:txBody>
      </p:sp>
      <p:pic>
        <p:nvPicPr>
          <p:cNvPr id="9" name="Image 3" descr="preencoded.png"/>
          <p:cNvPicPr>
            <a:picLocks noChangeAspect="1"/>
          </p:cNvPicPr>
          <p:nvPr/>
        </p:nvPicPr>
        <p:blipFill>
          <a:blip r:embed="rId6"/>
          <a:stretch>
            <a:fillRect/>
          </a:stretch>
        </p:blipFill>
        <p:spPr>
          <a:xfrm>
            <a:off x="7699707" y="4089065"/>
            <a:ext cx="489093" cy="489093"/>
          </a:xfrm>
          <a:prstGeom prst="rect">
            <a:avLst/>
          </a:prstGeom>
        </p:spPr>
      </p:pic>
      <p:sp>
        <p:nvSpPr>
          <p:cNvPr id="10" name="Text 4"/>
          <p:cNvSpPr/>
          <p:nvPr/>
        </p:nvSpPr>
        <p:spPr>
          <a:xfrm>
            <a:off x="8750340" y="2932970"/>
            <a:ext cx="2065350" cy="550230"/>
          </a:xfrm>
          <a:prstGeom prst="rect">
            <a:avLst/>
          </a:prstGeom>
          <a:noFill/>
          <a:ln/>
        </p:spPr>
        <p:txBody>
          <a:bodyPr wrap="square" lIns="0" tIns="0" rIns="0" bIns="0" rtlCol="0" anchor="t"/>
          <a:lstStyle/>
          <a:p>
            <a:pPr marL="0" indent="0" algn="ctr">
              <a:lnSpc>
                <a:spcPts val="1650"/>
              </a:lnSpc>
              <a:buNone/>
            </a:pPr>
            <a:r>
              <a:rPr lang="en-US" sz="1350" dirty="0">
                <a:solidFill>
                  <a:srgbClr val="2C2926"/>
                </a:solidFill>
                <a:latin typeface="Bricolage Grotesque Semi Bold" pitchFamily="34" charset="0"/>
                <a:ea typeface="Bricolage Grotesque Semi Bold" pitchFamily="34" charset="-122"/>
                <a:cs typeface="Bricolage Grotesque Semi Bold" pitchFamily="34" charset="-120"/>
              </a:rPr>
              <a:t>MoveFiles/Folders</a:t>
            </a:r>
            <a:endParaRPr lang="en-US" sz="1350" dirty="0"/>
          </a:p>
        </p:txBody>
      </p:sp>
      <p:pic>
        <p:nvPicPr>
          <p:cNvPr id="11" name="Image 4" descr="preencoded.png"/>
          <p:cNvPicPr>
            <a:picLocks noChangeAspect="1"/>
          </p:cNvPicPr>
          <p:nvPr/>
        </p:nvPicPr>
        <p:blipFill>
          <a:blip r:embed="rId7"/>
          <a:stretch>
            <a:fillRect/>
          </a:stretch>
        </p:blipFill>
        <p:spPr>
          <a:xfrm>
            <a:off x="9345201" y="4409268"/>
            <a:ext cx="489094" cy="489094"/>
          </a:xfrm>
          <a:prstGeom prst="rect">
            <a:avLst/>
          </a:prstGeom>
        </p:spPr>
      </p:pic>
      <p:sp>
        <p:nvSpPr>
          <p:cNvPr id="12" name="Text 5"/>
          <p:cNvSpPr/>
          <p:nvPr/>
        </p:nvSpPr>
        <p:spPr>
          <a:xfrm>
            <a:off x="793790" y="6978372"/>
            <a:ext cx="13042821" cy="544354"/>
          </a:xfrm>
          <a:prstGeom prst="rect">
            <a:avLst/>
          </a:prstGeom>
          <a:noFill/>
          <a:ln/>
        </p:spPr>
        <p:txBody>
          <a:bodyPr wrap="square" lIns="0" tIns="0" rIns="0" bIns="0" rtlCol="0" anchor="t"/>
          <a:lstStyle/>
          <a:p>
            <a:pPr marL="0" indent="0" algn="l">
              <a:lnSpc>
                <a:spcPts val="2100"/>
              </a:lnSpc>
              <a:buNone/>
            </a:pPr>
            <a:r>
              <a:rPr lang="en-US" sz="1300" dirty="0">
                <a:solidFill>
                  <a:srgbClr val="2C2926"/>
                </a:solidFill>
                <a:latin typeface="Inter" pitchFamily="34" charset="0"/>
                <a:ea typeface="Inter" pitchFamily="34" charset="-122"/>
                <a:cs typeface="Inter" pitchFamily="34" charset="-120"/>
              </a:rPr>
              <a:t>Grasping the mechanism of path names and directory management is crucial for effective interaction with file systems, enabling precise control over data organization and accessibility.</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661154"/>
            <a:ext cx="8312825" cy="637937"/>
          </a:xfrm>
          <a:prstGeom prst="rect">
            <a:avLst/>
          </a:prstGeom>
          <a:noFill/>
          <a:ln/>
        </p:spPr>
        <p:txBody>
          <a:bodyPr wrap="none" lIns="0" tIns="0" rIns="0" bIns="0" rtlCol="0" anchor="t"/>
          <a:lstStyle/>
          <a:p>
            <a:pPr marL="0" indent="0" algn="l">
              <a:lnSpc>
                <a:spcPts val="5000"/>
              </a:lnSpc>
              <a:buNone/>
            </a:pPr>
            <a:r>
              <a:rPr lang="en-US" sz="4000" dirty="0">
                <a:solidFill>
                  <a:srgbClr val="2C2926"/>
                </a:solidFill>
                <a:latin typeface="Bricolage Grotesque Semi Bold" pitchFamily="34" charset="0"/>
                <a:ea typeface="Bricolage Grotesque Semi Bold" pitchFamily="34" charset="-122"/>
                <a:cs typeface="Bricolage Grotesque Semi Bold" pitchFamily="34" charset="-120"/>
              </a:rPr>
              <a:t>Path Names: Absolute vs. Relative</a:t>
            </a:r>
            <a:endParaRPr lang="en-US" sz="4000" dirty="0"/>
          </a:p>
        </p:txBody>
      </p:sp>
      <p:sp>
        <p:nvSpPr>
          <p:cNvPr id="3" name="Text 1"/>
          <p:cNvSpPr/>
          <p:nvPr/>
        </p:nvSpPr>
        <p:spPr>
          <a:xfrm>
            <a:off x="793790" y="1809274"/>
            <a:ext cx="2648069" cy="318849"/>
          </a:xfrm>
          <a:prstGeom prst="rect">
            <a:avLst/>
          </a:prstGeom>
          <a:noFill/>
          <a:ln/>
        </p:spPr>
        <p:txBody>
          <a:bodyPr wrap="none" lIns="0" tIns="0" rIns="0" bIns="0" rtlCol="0" anchor="t"/>
          <a:lstStyle/>
          <a:p>
            <a:pPr marL="0" indent="0" algn="l">
              <a:lnSpc>
                <a:spcPts val="2500"/>
              </a:lnSpc>
              <a:buNone/>
            </a:pPr>
            <a:r>
              <a:rPr lang="en-US" sz="2000" dirty="0">
                <a:solidFill>
                  <a:srgbClr val="2C2926"/>
                </a:solidFill>
                <a:latin typeface="Bricolage Grotesque Semi Bold" pitchFamily="34" charset="0"/>
                <a:ea typeface="Bricolage Grotesque Semi Bold" pitchFamily="34" charset="-122"/>
                <a:cs typeface="Bricolage Grotesque Semi Bold" pitchFamily="34" charset="-120"/>
              </a:rPr>
              <a:t>Absolute Path Names</a:t>
            </a:r>
            <a:endParaRPr lang="en-US" sz="2000" dirty="0"/>
          </a:p>
        </p:txBody>
      </p:sp>
      <p:sp>
        <p:nvSpPr>
          <p:cNvPr id="4" name="Text 2"/>
          <p:cNvSpPr/>
          <p:nvPr/>
        </p:nvSpPr>
        <p:spPr>
          <a:xfrm>
            <a:off x="793790" y="2332196"/>
            <a:ext cx="6272451" cy="653415"/>
          </a:xfrm>
          <a:prstGeom prst="rect">
            <a:avLst/>
          </a:prstGeom>
          <a:noFill/>
          <a:ln/>
        </p:spPr>
        <p:txBody>
          <a:bodyPr wrap="square" lIns="0" tIns="0" rIns="0" bIns="0" rtlCol="0" anchor="t"/>
          <a:lstStyle/>
          <a:p>
            <a:pPr marL="0" indent="0" algn="l">
              <a:lnSpc>
                <a:spcPts val="2550"/>
              </a:lnSpc>
              <a:buNone/>
            </a:pPr>
            <a:r>
              <a:rPr lang="en-US" sz="1600" dirty="0">
                <a:solidFill>
                  <a:srgbClr val="2C2926"/>
                </a:solidFill>
                <a:latin typeface="Inter" pitchFamily="34" charset="0"/>
                <a:ea typeface="Inter" pitchFamily="34" charset="-122"/>
                <a:cs typeface="Inter" pitchFamily="34" charset="-120"/>
              </a:rPr>
              <a:t>Start from the root directory, providing a complete and unique address for any file or directory within the file system.</a:t>
            </a:r>
            <a:endParaRPr lang="en-US" sz="1600" dirty="0"/>
          </a:p>
        </p:txBody>
      </p:sp>
      <p:sp>
        <p:nvSpPr>
          <p:cNvPr id="5" name="Text 3"/>
          <p:cNvSpPr/>
          <p:nvPr/>
        </p:nvSpPr>
        <p:spPr>
          <a:xfrm>
            <a:off x="793790" y="3169325"/>
            <a:ext cx="6272451" cy="653415"/>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2C2926"/>
                </a:solidFill>
                <a:latin typeface="Inter" pitchFamily="34" charset="0"/>
                <a:ea typeface="Inter" pitchFamily="34" charset="-122"/>
                <a:cs typeface="Inter" pitchFamily="34" charset="-120"/>
              </a:rPr>
              <a:t>Always begin with the directory separator (e.g., </a:t>
            </a:r>
            <a:r>
              <a:rPr lang="en-US" sz="1600" dirty="0">
                <a:solidFill>
                  <a:srgbClr val="2C2926"/>
                </a:solidFill>
                <a:highlight>
                  <a:srgbClr val="F2F2F2"/>
                </a:highlight>
                <a:latin typeface="Consolas" pitchFamily="34" charset="0"/>
                <a:ea typeface="Consolas" pitchFamily="34" charset="-122"/>
                <a:cs typeface="Consolas" pitchFamily="34" charset="-120"/>
              </a:rPr>
              <a:t>/</a:t>
            </a:r>
            <a:r>
              <a:rPr lang="en-US" sz="1600" dirty="0">
                <a:solidFill>
                  <a:srgbClr val="2C2926"/>
                </a:solidFill>
                <a:latin typeface="Inter" pitchFamily="34" charset="0"/>
                <a:ea typeface="Inter" pitchFamily="34" charset="-122"/>
                <a:cs typeface="Inter" pitchFamily="34" charset="-120"/>
              </a:rPr>
              <a:t> in UNIX, </a:t>
            </a:r>
            <a:r>
              <a:rPr lang="en-US" sz="1600" dirty="0">
                <a:solidFill>
                  <a:srgbClr val="2C2926"/>
                </a:solidFill>
                <a:highlight>
                  <a:srgbClr val="F2F2F2"/>
                </a:highlight>
                <a:latin typeface="Consolas" pitchFamily="34" charset="0"/>
                <a:ea typeface="Consolas" pitchFamily="34" charset="-122"/>
                <a:cs typeface="Consolas" pitchFamily="34" charset="-120"/>
              </a:rPr>
              <a:t>\</a:t>
            </a:r>
            <a:r>
              <a:rPr lang="en-US" sz="1600" dirty="0">
                <a:solidFill>
                  <a:srgbClr val="2C2926"/>
                </a:solidFill>
                <a:latin typeface="Inter" pitchFamily="34" charset="0"/>
                <a:ea typeface="Inter" pitchFamily="34" charset="-122"/>
                <a:cs typeface="Inter" pitchFamily="34" charset="-120"/>
              </a:rPr>
              <a:t> in Windows).</a:t>
            </a:r>
            <a:endParaRPr lang="en-US" sz="1600" dirty="0"/>
          </a:p>
        </p:txBody>
      </p:sp>
      <p:sp>
        <p:nvSpPr>
          <p:cNvPr id="6" name="Text 4"/>
          <p:cNvSpPr/>
          <p:nvPr/>
        </p:nvSpPr>
        <p:spPr>
          <a:xfrm>
            <a:off x="793790" y="3894177"/>
            <a:ext cx="6272451" cy="653415"/>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2C2926"/>
                </a:solidFill>
                <a:latin typeface="Inter" pitchFamily="34" charset="0"/>
                <a:ea typeface="Inter" pitchFamily="34" charset="-122"/>
                <a:cs typeface="Inter" pitchFamily="34" charset="-120"/>
              </a:rPr>
              <a:t>Guaranteed to work, regardless of the current working directory, crucial for system-level programs.</a:t>
            </a:r>
            <a:endParaRPr lang="en-US" sz="1600" dirty="0"/>
          </a:p>
        </p:txBody>
      </p:sp>
      <p:sp>
        <p:nvSpPr>
          <p:cNvPr id="7" name="Text 5"/>
          <p:cNvSpPr/>
          <p:nvPr/>
        </p:nvSpPr>
        <p:spPr>
          <a:xfrm>
            <a:off x="793790" y="4731306"/>
            <a:ext cx="6272451" cy="326708"/>
          </a:xfrm>
          <a:prstGeom prst="rect">
            <a:avLst/>
          </a:prstGeom>
          <a:noFill/>
          <a:ln/>
        </p:spPr>
        <p:txBody>
          <a:bodyPr wrap="none" lIns="0" tIns="0" rIns="0" bIns="0" rtlCol="0" anchor="t"/>
          <a:lstStyle/>
          <a:p>
            <a:pPr marL="0" indent="0" algn="l">
              <a:lnSpc>
                <a:spcPts val="2550"/>
              </a:lnSpc>
              <a:buNone/>
            </a:pPr>
            <a:r>
              <a:rPr lang="en-US" sz="1600" b="1" dirty="0">
                <a:solidFill>
                  <a:srgbClr val="2C2926"/>
                </a:solidFill>
                <a:latin typeface="Inter" pitchFamily="34" charset="0"/>
                <a:ea typeface="Inter" pitchFamily="34" charset="-122"/>
                <a:cs typeface="Inter" pitchFamily="34" charset="-120"/>
              </a:rPr>
              <a:t>Examples:</a:t>
            </a:r>
            <a:endParaRPr lang="en-US" sz="1600" dirty="0"/>
          </a:p>
        </p:txBody>
      </p:sp>
      <p:sp>
        <p:nvSpPr>
          <p:cNvPr id="8" name="Shape 6"/>
          <p:cNvSpPr/>
          <p:nvPr/>
        </p:nvSpPr>
        <p:spPr>
          <a:xfrm>
            <a:off x="793790" y="5287566"/>
            <a:ext cx="6272451" cy="632698"/>
          </a:xfrm>
          <a:prstGeom prst="roundRect">
            <a:avLst>
              <a:gd name="adj" fmla="val 13552"/>
            </a:avLst>
          </a:prstGeom>
          <a:solidFill>
            <a:srgbClr val="F2F2F2"/>
          </a:solidFill>
          <a:ln/>
        </p:spPr>
      </p:sp>
      <p:sp>
        <p:nvSpPr>
          <p:cNvPr id="9" name="Shape 7"/>
          <p:cNvSpPr/>
          <p:nvPr/>
        </p:nvSpPr>
        <p:spPr>
          <a:xfrm>
            <a:off x="783669" y="5287566"/>
            <a:ext cx="6292691" cy="632698"/>
          </a:xfrm>
          <a:prstGeom prst="roundRect">
            <a:avLst>
              <a:gd name="adj" fmla="val 4840"/>
            </a:avLst>
          </a:prstGeom>
          <a:solidFill>
            <a:srgbClr val="F2F2F2"/>
          </a:solidFill>
          <a:ln/>
        </p:spPr>
      </p:sp>
      <p:sp>
        <p:nvSpPr>
          <p:cNvPr id="10" name="Text 8"/>
          <p:cNvSpPr/>
          <p:nvPr/>
        </p:nvSpPr>
        <p:spPr>
          <a:xfrm>
            <a:off x="987742" y="5440561"/>
            <a:ext cx="5884545" cy="326708"/>
          </a:xfrm>
          <a:prstGeom prst="rect">
            <a:avLst/>
          </a:prstGeom>
          <a:noFill/>
          <a:ln/>
        </p:spPr>
        <p:txBody>
          <a:bodyPr wrap="none" lIns="0" tIns="0" rIns="0" bIns="0" rtlCol="0" anchor="t"/>
          <a:lstStyle/>
          <a:p>
            <a:pPr marL="0" indent="0" algn="l">
              <a:lnSpc>
                <a:spcPts val="2550"/>
              </a:lnSpc>
              <a:buNone/>
            </a:pPr>
            <a:r>
              <a:rPr lang="en-US" sz="1600" dirty="0">
                <a:solidFill>
                  <a:srgbClr val="2C2926"/>
                </a:solidFill>
                <a:highlight>
                  <a:srgbClr val="F2F2F2"/>
                </a:highlight>
                <a:latin typeface="Consolas" pitchFamily="34" charset="0"/>
                <a:ea typeface="Consolas" pitchFamily="34" charset="-122"/>
                <a:cs typeface="Consolas" pitchFamily="34" charset="-120"/>
              </a:rPr>
              <a:t>/usr/ast/mailbox</a:t>
            </a:r>
            <a:endParaRPr lang="en-US" sz="1600" dirty="0"/>
          </a:p>
        </p:txBody>
      </p:sp>
      <p:sp>
        <p:nvSpPr>
          <p:cNvPr id="11" name="Shape 9"/>
          <p:cNvSpPr/>
          <p:nvPr/>
        </p:nvSpPr>
        <p:spPr>
          <a:xfrm>
            <a:off x="793790" y="6149816"/>
            <a:ext cx="6272451" cy="632698"/>
          </a:xfrm>
          <a:prstGeom prst="roundRect">
            <a:avLst>
              <a:gd name="adj" fmla="val 13552"/>
            </a:avLst>
          </a:prstGeom>
          <a:solidFill>
            <a:srgbClr val="F2F2F2"/>
          </a:solidFill>
          <a:ln/>
        </p:spPr>
      </p:sp>
      <p:sp>
        <p:nvSpPr>
          <p:cNvPr id="12" name="Shape 10"/>
          <p:cNvSpPr/>
          <p:nvPr/>
        </p:nvSpPr>
        <p:spPr>
          <a:xfrm>
            <a:off x="783669" y="6149816"/>
            <a:ext cx="6292691" cy="632698"/>
          </a:xfrm>
          <a:prstGeom prst="roundRect">
            <a:avLst>
              <a:gd name="adj" fmla="val 4840"/>
            </a:avLst>
          </a:prstGeom>
          <a:solidFill>
            <a:srgbClr val="F2F2F2"/>
          </a:solidFill>
          <a:ln/>
        </p:spPr>
      </p:sp>
      <p:sp>
        <p:nvSpPr>
          <p:cNvPr id="13" name="Text 11"/>
          <p:cNvSpPr/>
          <p:nvPr/>
        </p:nvSpPr>
        <p:spPr>
          <a:xfrm>
            <a:off x="987742" y="6302812"/>
            <a:ext cx="5884545" cy="326708"/>
          </a:xfrm>
          <a:prstGeom prst="rect">
            <a:avLst/>
          </a:prstGeom>
          <a:noFill/>
          <a:ln/>
        </p:spPr>
        <p:txBody>
          <a:bodyPr wrap="none" lIns="0" tIns="0" rIns="0" bIns="0" rtlCol="0" anchor="t"/>
          <a:lstStyle/>
          <a:p>
            <a:pPr marL="0" indent="0" algn="l">
              <a:lnSpc>
                <a:spcPts val="2550"/>
              </a:lnSpc>
              <a:buNone/>
            </a:pPr>
            <a:r>
              <a:rPr lang="en-US" sz="1600" dirty="0">
                <a:solidFill>
                  <a:srgbClr val="2C2926"/>
                </a:solidFill>
                <a:highlight>
                  <a:srgbClr val="F2F2F2"/>
                </a:highlight>
                <a:latin typeface="Consolas" pitchFamily="34" charset="0"/>
                <a:ea typeface="Consolas" pitchFamily="34" charset="-122"/>
                <a:cs typeface="Consolas" pitchFamily="34" charset="-120"/>
              </a:rPr>
              <a:t>\usr\ast\mailbox</a:t>
            </a:r>
            <a:endParaRPr lang="en-US" sz="1600" dirty="0"/>
          </a:p>
        </p:txBody>
      </p:sp>
      <p:sp>
        <p:nvSpPr>
          <p:cNvPr id="14" name="Text 12"/>
          <p:cNvSpPr/>
          <p:nvPr/>
        </p:nvSpPr>
        <p:spPr>
          <a:xfrm>
            <a:off x="7571780" y="1809274"/>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2C2926"/>
                </a:solidFill>
                <a:latin typeface="Bricolage Grotesque Semi Bold" pitchFamily="34" charset="0"/>
                <a:ea typeface="Bricolage Grotesque Semi Bold" pitchFamily="34" charset="-122"/>
                <a:cs typeface="Bricolage Grotesque Semi Bold" pitchFamily="34" charset="-120"/>
              </a:rPr>
              <a:t>Relative Path Names</a:t>
            </a:r>
            <a:endParaRPr lang="en-US" sz="2000" dirty="0"/>
          </a:p>
        </p:txBody>
      </p:sp>
      <p:sp>
        <p:nvSpPr>
          <p:cNvPr id="15" name="Text 13"/>
          <p:cNvSpPr/>
          <p:nvPr/>
        </p:nvSpPr>
        <p:spPr>
          <a:xfrm>
            <a:off x="7571780" y="2332196"/>
            <a:ext cx="6272451" cy="653415"/>
          </a:xfrm>
          <a:prstGeom prst="rect">
            <a:avLst/>
          </a:prstGeom>
          <a:noFill/>
          <a:ln/>
        </p:spPr>
        <p:txBody>
          <a:bodyPr wrap="square" lIns="0" tIns="0" rIns="0" bIns="0" rtlCol="0" anchor="t"/>
          <a:lstStyle/>
          <a:p>
            <a:pPr marL="0" indent="0" algn="l">
              <a:lnSpc>
                <a:spcPts val="2550"/>
              </a:lnSpc>
              <a:buNone/>
            </a:pPr>
            <a:r>
              <a:rPr lang="en-US" sz="1600" dirty="0">
                <a:solidFill>
                  <a:srgbClr val="2C2926"/>
                </a:solidFill>
                <a:latin typeface="Inter" pitchFamily="34" charset="0"/>
                <a:ea typeface="Inter" pitchFamily="34" charset="-122"/>
                <a:cs typeface="Inter" pitchFamily="34" charset="-120"/>
              </a:rPr>
              <a:t>Defined in relation to the current working directory, offering a shorter and more convenient way to specify locations.</a:t>
            </a:r>
            <a:endParaRPr lang="en-US" sz="1600" dirty="0"/>
          </a:p>
        </p:txBody>
      </p:sp>
      <p:sp>
        <p:nvSpPr>
          <p:cNvPr id="16" name="Text 14"/>
          <p:cNvSpPr/>
          <p:nvPr/>
        </p:nvSpPr>
        <p:spPr>
          <a:xfrm>
            <a:off x="7571780" y="3169325"/>
            <a:ext cx="6272451" cy="326708"/>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2C2926"/>
                </a:solidFill>
                <a:latin typeface="Inter" pitchFamily="34" charset="0"/>
                <a:ea typeface="Inter" pitchFamily="34" charset="-122"/>
                <a:cs typeface="Inter" pitchFamily="34" charset="-120"/>
              </a:rPr>
              <a:t>Do not start with the directory separator.</a:t>
            </a:r>
            <a:endParaRPr lang="en-US" sz="1600" dirty="0"/>
          </a:p>
        </p:txBody>
      </p:sp>
      <p:sp>
        <p:nvSpPr>
          <p:cNvPr id="17" name="Text 15"/>
          <p:cNvSpPr/>
          <p:nvPr/>
        </p:nvSpPr>
        <p:spPr>
          <a:xfrm>
            <a:off x="7571780" y="3567470"/>
            <a:ext cx="6272451" cy="653415"/>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2C2926"/>
                </a:solidFill>
                <a:latin typeface="Inter" pitchFamily="34" charset="0"/>
                <a:ea typeface="Inter" pitchFamily="34" charset="-122"/>
                <a:cs typeface="Inter" pitchFamily="34" charset="-120"/>
              </a:rPr>
              <a:t>Depend on the user's current location within the directory tree.</a:t>
            </a:r>
            <a:endParaRPr lang="en-US" sz="1600" dirty="0"/>
          </a:p>
        </p:txBody>
      </p:sp>
      <p:sp>
        <p:nvSpPr>
          <p:cNvPr id="18" name="Text 16"/>
          <p:cNvSpPr/>
          <p:nvPr/>
        </p:nvSpPr>
        <p:spPr>
          <a:xfrm>
            <a:off x="7571780" y="4292322"/>
            <a:ext cx="6272451" cy="326708"/>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2C2926"/>
                </a:solidFill>
                <a:latin typeface="Inter" pitchFamily="34" charset="0"/>
                <a:ea typeface="Inter" pitchFamily="34" charset="-122"/>
                <a:cs typeface="Inter" pitchFamily="34" charset="-120"/>
              </a:rPr>
              <a:t>Special entries: </a:t>
            </a:r>
            <a:r>
              <a:rPr lang="en-US" sz="1600" dirty="0">
                <a:solidFill>
                  <a:srgbClr val="2C2926"/>
                </a:solidFill>
                <a:highlight>
                  <a:srgbClr val="F2F2F2"/>
                </a:highlight>
                <a:latin typeface="Consolas" pitchFamily="34" charset="0"/>
                <a:ea typeface="Consolas" pitchFamily="34" charset="-122"/>
                <a:cs typeface="Consolas" pitchFamily="34" charset="-120"/>
              </a:rPr>
              <a:t>.</a:t>
            </a:r>
            <a:r>
              <a:rPr lang="en-US" sz="1600" dirty="0">
                <a:solidFill>
                  <a:srgbClr val="2C2926"/>
                </a:solidFill>
                <a:latin typeface="Inter" pitchFamily="34" charset="0"/>
                <a:ea typeface="Inter" pitchFamily="34" charset="-122"/>
                <a:cs typeface="Inter" pitchFamily="34" charset="-120"/>
              </a:rPr>
              <a:t> (current directory) and </a:t>
            </a:r>
            <a:r>
              <a:rPr lang="en-US" sz="1600" dirty="0">
                <a:solidFill>
                  <a:srgbClr val="2C2926"/>
                </a:solidFill>
                <a:highlight>
                  <a:srgbClr val="F2F2F2"/>
                </a:highlight>
                <a:latin typeface="Consolas" pitchFamily="34" charset="0"/>
                <a:ea typeface="Consolas" pitchFamily="34" charset="-122"/>
                <a:cs typeface="Consolas" pitchFamily="34" charset="-120"/>
              </a:rPr>
              <a:t>..</a:t>
            </a:r>
            <a:r>
              <a:rPr lang="en-US" sz="1600" dirty="0">
                <a:solidFill>
                  <a:srgbClr val="2C2926"/>
                </a:solidFill>
                <a:latin typeface="Inter" pitchFamily="34" charset="0"/>
                <a:ea typeface="Inter" pitchFamily="34" charset="-122"/>
                <a:cs typeface="Inter" pitchFamily="34" charset="-120"/>
              </a:rPr>
              <a:t> (parent directory).</a:t>
            </a:r>
            <a:endParaRPr lang="en-US" sz="1600" dirty="0"/>
          </a:p>
        </p:txBody>
      </p:sp>
      <p:sp>
        <p:nvSpPr>
          <p:cNvPr id="19" name="Text 17"/>
          <p:cNvSpPr/>
          <p:nvPr/>
        </p:nvSpPr>
        <p:spPr>
          <a:xfrm>
            <a:off x="7571780" y="4802743"/>
            <a:ext cx="6272451" cy="653415"/>
          </a:xfrm>
          <a:prstGeom prst="rect">
            <a:avLst/>
          </a:prstGeom>
          <a:noFill/>
          <a:ln/>
        </p:spPr>
        <p:txBody>
          <a:bodyPr wrap="square" lIns="0" tIns="0" rIns="0" bIns="0" rtlCol="0" anchor="t"/>
          <a:lstStyle/>
          <a:p>
            <a:pPr marL="0" indent="0" algn="l">
              <a:lnSpc>
                <a:spcPts val="2550"/>
              </a:lnSpc>
              <a:buNone/>
            </a:pPr>
            <a:r>
              <a:rPr lang="en-US" sz="1600" b="1" dirty="0">
                <a:solidFill>
                  <a:srgbClr val="2C2926"/>
                </a:solidFill>
                <a:latin typeface="Inter" pitchFamily="34" charset="0"/>
                <a:ea typeface="Inter" pitchFamily="34" charset="-122"/>
                <a:cs typeface="Inter" pitchFamily="34" charset="-120"/>
              </a:rPr>
              <a:t>Example:</a:t>
            </a:r>
            <a:r>
              <a:rPr lang="en-US" sz="1600" dirty="0">
                <a:solidFill>
                  <a:srgbClr val="2C2926"/>
                </a:solidFill>
                <a:latin typeface="Inter" pitchFamily="34" charset="0"/>
                <a:ea typeface="Inter" pitchFamily="34" charset="-122"/>
                <a:cs typeface="Inter" pitchFamily="34" charset="-120"/>
              </a:rPr>
              <a:t> If working in </a:t>
            </a:r>
            <a:r>
              <a:rPr lang="en-US" sz="1600" dirty="0">
                <a:solidFill>
                  <a:srgbClr val="2C2926"/>
                </a:solidFill>
                <a:highlight>
                  <a:srgbClr val="F2F2F2"/>
                </a:highlight>
                <a:latin typeface="Consolas" pitchFamily="34" charset="0"/>
                <a:ea typeface="Consolas" pitchFamily="34" charset="-122"/>
                <a:cs typeface="Consolas" pitchFamily="34" charset="-120"/>
              </a:rPr>
              <a:t>/usr/ast</a:t>
            </a:r>
            <a:r>
              <a:rPr lang="en-US" sz="1600" dirty="0">
                <a:solidFill>
                  <a:srgbClr val="2C2926"/>
                </a:solidFill>
                <a:latin typeface="Inter" pitchFamily="34" charset="0"/>
                <a:ea typeface="Inter" pitchFamily="34" charset="-122"/>
                <a:cs typeface="Inter" pitchFamily="34" charset="-120"/>
              </a:rPr>
              <a:t>, </a:t>
            </a:r>
            <a:r>
              <a:rPr lang="en-US" sz="1600" dirty="0">
                <a:solidFill>
                  <a:srgbClr val="2C2926"/>
                </a:solidFill>
                <a:highlight>
                  <a:srgbClr val="F2F2F2"/>
                </a:highlight>
                <a:latin typeface="Consolas" pitchFamily="34" charset="0"/>
                <a:ea typeface="Consolas" pitchFamily="34" charset="-122"/>
                <a:cs typeface="Consolas" pitchFamily="34" charset="-120"/>
              </a:rPr>
              <a:t>mailbox</a:t>
            </a:r>
            <a:r>
              <a:rPr lang="en-US" sz="1600" dirty="0">
                <a:solidFill>
                  <a:srgbClr val="2C2926"/>
                </a:solidFill>
                <a:latin typeface="Inter" pitchFamily="34" charset="0"/>
                <a:ea typeface="Inter" pitchFamily="34" charset="-122"/>
                <a:cs typeface="Inter" pitchFamily="34" charset="-120"/>
              </a:rPr>
              <a:t> refers to </a:t>
            </a:r>
            <a:r>
              <a:rPr lang="en-US" sz="1600" dirty="0">
                <a:solidFill>
                  <a:srgbClr val="2C2926"/>
                </a:solidFill>
                <a:highlight>
                  <a:srgbClr val="F2F2F2"/>
                </a:highlight>
                <a:latin typeface="Consolas" pitchFamily="34" charset="0"/>
                <a:ea typeface="Consolas" pitchFamily="34" charset="-122"/>
                <a:cs typeface="Consolas" pitchFamily="34" charset="-120"/>
              </a:rPr>
              <a:t>/usr/ast/mailbox</a:t>
            </a:r>
            <a:r>
              <a:rPr lang="en-US" sz="1600" dirty="0">
                <a:solidFill>
                  <a:srgbClr val="2C2926"/>
                </a:solidFill>
                <a:latin typeface="Inter" pitchFamily="34" charset="0"/>
                <a:ea typeface="Inter" pitchFamily="34" charset="-122"/>
                <a:cs typeface="Inter" pitchFamily="34" charset="-120"/>
              </a:rPr>
              <a:t>.</a:t>
            </a:r>
            <a:endParaRPr lang="en-US" sz="1600" dirty="0"/>
          </a:p>
        </p:txBody>
      </p:sp>
      <p:sp>
        <p:nvSpPr>
          <p:cNvPr id="20" name="Text 18"/>
          <p:cNvSpPr/>
          <p:nvPr/>
        </p:nvSpPr>
        <p:spPr>
          <a:xfrm>
            <a:off x="793790" y="7241619"/>
            <a:ext cx="13042821" cy="326708"/>
          </a:xfrm>
          <a:prstGeom prst="rect">
            <a:avLst/>
          </a:prstGeom>
          <a:noFill/>
          <a:ln/>
        </p:spPr>
        <p:txBody>
          <a:bodyPr wrap="none" lIns="0" tIns="0" rIns="0" bIns="0" rtlCol="0" anchor="t"/>
          <a:lstStyle/>
          <a:p>
            <a:pPr marL="0" indent="0" algn="ctr">
              <a:lnSpc>
                <a:spcPts val="2550"/>
              </a:lnSpc>
              <a:buNone/>
            </a:pPr>
            <a:r>
              <a:rPr lang="en-US" sz="1600" dirty="0">
                <a:solidFill>
                  <a:srgbClr val="2C2926"/>
                </a:solidFill>
                <a:latin typeface="Inter" pitchFamily="34" charset="0"/>
                <a:ea typeface="Inter" pitchFamily="34" charset="-122"/>
                <a:cs typeface="Inter" pitchFamily="34" charset="-120"/>
              </a:rPr>
              <a:t>Understanding these two path types is fundamental for efficient file system navigation and management.</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30317" y="657701"/>
            <a:ext cx="2253377" cy="288131"/>
          </a:xfrm>
          <a:prstGeom prst="rect">
            <a:avLst/>
          </a:prstGeom>
          <a:noFill/>
          <a:ln/>
        </p:spPr>
        <p:txBody>
          <a:bodyPr wrap="none" lIns="0" tIns="0" rIns="0" bIns="0" rtlCol="0" anchor="t"/>
          <a:lstStyle/>
          <a:p>
            <a:pPr marL="0" indent="0" algn="l">
              <a:lnSpc>
                <a:spcPts val="2250"/>
              </a:lnSpc>
              <a:buNone/>
            </a:pPr>
            <a:endParaRPr lang="en-US" sz="1400" dirty="0"/>
          </a:p>
        </p:txBody>
      </p:sp>
      <p:pic>
        <p:nvPicPr>
          <p:cNvPr id="3" name="Image 0" descr="preencoded.png"/>
          <p:cNvPicPr>
            <a:picLocks noChangeAspect="1"/>
          </p:cNvPicPr>
          <p:nvPr/>
        </p:nvPicPr>
        <p:blipFill>
          <a:blip r:embed="rId3"/>
          <a:stretch>
            <a:fillRect/>
          </a:stretch>
        </p:blipFill>
        <p:spPr>
          <a:xfrm>
            <a:off x="3939778" y="698183"/>
            <a:ext cx="6765846" cy="6000274"/>
          </a:xfrm>
          <a:prstGeom prst="rect">
            <a:avLst/>
          </a:prstGeom>
        </p:spPr>
      </p:pic>
      <p:sp>
        <p:nvSpPr>
          <p:cNvPr id="4" name="Text 1"/>
          <p:cNvSpPr/>
          <p:nvPr/>
        </p:nvSpPr>
        <p:spPr>
          <a:xfrm>
            <a:off x="11761827" y="657701"/>
            <a:ext cx="2253377" cy="288131"/>
          </a:xfrm>
          <a:prstGeom prst="rect">
            <a:avLst/>
          </a:prstGeom>
          <a:noFill/>
          <a:ln/>
        </p:spPr>
        <p:txBody>
          <a:bodyPr wrap="none" lIns="0" tIns="0" rIns="0" bIns="0" rtlCol="0" anchor="t"/>
          <a:lstStyle/>
          <a:p>
            <a:pPr marL="0" indent="0" algn="l">
              <a:lnSpc>
                <a:spcPts val="2250"/>
              </a:lnSpc>
              <a:buNone/>
            </a:pPr>
            <a:endParaRPr lang="en-US" sz="1400" dirty="0"/>
          </a:p>
        </p:txBody>
      </p:sp>
      <p:sp>
        <p:nvSpPr>
          <p:cNvPr id="5" name="Text 2"/>
          <p:cNvSpPr/>
          <p:nvPr/>
        </p:nvSpPr>
        <p:spPr>
          <a:xfrm>
            <a:off x="630317" y="7171134"/>
            <a:ext cx="4503063" cy="562808"/>
          </a:xfrm>
          <a:prstGeom prst="rect">
            <a:avLst/>
          </a:prstGeom>
          <a:noFill/>
          <a:ln/>
        </p:spPr>
        <p:txBody>
          <a:bodyPr wrap="none" lIns="0" tIns="0" rIns="0" bIns="0" rtlCol="0" anchor="t"/>
          <a:lstStyle/>
          <a:p>
            <a:pPr marL="0" indent="0" algn="l">
              <a:lnSpc>
                <a:spcPts val="4400"/>
              </a:lnSpc>
              <a:buNone/>
            </a:pPr>
            <a:endParaRPr lang="en-US" sz="3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29853"/>
            <a:ext cx="4869299" cy="602456"/>
          </a:xfrm>
          <a:prstGeom prst="rect">
            <a:avLst/>
          </a:prstGeom>
          <a:noFill/>
          <a:ln/>
        </p:spPr>
        <p:txBody>
          <a:bodyPr wrap="none" lIns="0" tIns="0" rIns="0" bIns="0" rtlCol="0" anchor="t"/>
          <a:lstStyle/>
          <a:p>
            <a:pPr marL="0" indent="0" algn="l">
              <a:lnSpc>
                <a:spcPts val="4700"/>
              </a:lnSpc>
              <a:buNone/>
            </a:pPr>
            <a:r>
              <a:rPr lang="en-US" sz="3750" dirty="0">
                <a:solidFill>
                  <a:srgbClr val="2C2926"/>
                </a:solidFill>
                <a:latin typeface="Bricolage Grotesque Semi Bold" pitchFamily="34" charset="0"/>
                <a:ea typeface="Bricolage Grotesque Semi Bold" pitchFamily="34" charset="-122"/>
                <a:cs typeface="Bricolage Grotesque Semi Bold" pitchFamily="34" charset="-120"/>
              </a:rPr>
              <a:t>Directory Operations</a:t>
            </a:r>
            <a:endParaRPr lang="en-US" sz="3750" dirty="0"/>
          </a:p>
        </p:txBody>
      </p:sp>
      <p:sp>
        <p:nvSpPr>
          <p:cNvPr id="3" name="Text 1"/>
          <p:cNvSpPr/>
          <p:nvPr/>
        </p:nvSpPr>
        <p:spPr>
          <a:xfrm>
            <a:off x="793790" y="1717834"/>
            <a:ext cx="13042821" cy="616744"/>
          </a:xfrm>
          <a:prstGeom prst="rect">
            <a:avLst/>
          </a:prstGeom>
          <a:noFill/>
          <a:ln/>
        </p:spPr>
        <p:txBody>
          <a:bodyPr wrap="square" lIns="0" tIns="0" rIns="0" bIns="0" rtlCol="0" anchor="t"/>
          <a:lstStyle/>
          <a:p>
            <a:pPr marL="0" indent="0" algn="l">
              <a:lnSpc>
                <a:spcPts val="2400"/>
              </a:lnSpc>
              <a:buNone/>
            </a:pPr>
            <a:r>
              <a:rPr lang="en-US" sz="1500" dirty="0">
                <a:solidFill>
                  <a:srgbClr val="2C2926"/>
                </a:solidFill>
                <a:latin typeface="Inter" pitchFamily="34" charset="0"/>
                <a:ea typeface="Inter" pitchFamily="34" charset="-122"/>
                <a:cs typeface="Inter" pitchFamily="34" charset="-120"/>
              </a:rPr>
              <a:t>File systems provide a set of essential operations to manage directories effectively, enabling users and applications to create, organize, and manipulate the hierarchical structure of files.</a:t>
            </a:r>
            <a:endParaRPr lang="en-US" sz="1500" dirty="0"/>
          </a:p>
        </p:txBody>
      </p:sp>
      <p:pic>
        <p:nvPicPr>
          <p:cNvPr id="4" name="Image 0" descr="preencoded.png"/>
          <p:cNvPicPr>
            <a:picLocks noChangeAspect="1"/>
          </p:cNvPicPr>
          <p:nvPr/>
        </p:nvPicPr>
        <p:blipFill>
          <a:blip r:embed="rId3"/>
          <a:stretch>
            <a:fillRect/>
          </a:stretch>
        </p:blipFill>
        <p:spPr>
          <a:xfrm>
            <a:off x="793790" y="2551390"/>
            <a:ext cx="481965" cy="481965"/>
          </a:xfrm>
          <a:prstGeom prst="rect">
            <a:avLst/>
          </a:prstGeom>
        </p:spPr>
      </p:pic>
      <p:sp>
        <p:nvSpPr>
          <p:cNvPr id="5" name="Text 2"/>
          <p:cNvSpPr/>
          <p:nvPr/>
        </p:nvSpPr>
        <p:spPr>
          <a:xfrm>
            <a:off x="1516737" y="2665809"/>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Create</a:t>
            </a:r>
            <a:endParaRPr lang="en-US" sz="1850" dirty="0"/>
          </a:p>
        </p:txBody>
      </p:sp>
      <p:sp>
        <p:nvSpPr>
          <p:cNvPr id="6" name="Text 3"/>
          <p:cNvSpPr/>
          <p:nvPr/>
        </p:nvSpPr>
        <p:spPr>
          <a:xfrm>
            <a:off x="1516737" y="3082647"/>
            <a:ext cx="5677972" cy="631984"/>
          </a:xfrm>
          <a:prstGeom prst="rect">
            <a:avLst/>
          </a:prstGeom>
          <a:noFill/>
          <a:ln/>
        </p:spPr>
        <p:txBody>
          <a:bodyPr wrap="square" lIns="0" tIns="0" rIns="0" bIns="0" rtlCol="0" anchor="t"/>
          <a:lstStyle/>
          <a:p>
            <a:pPr marL="0" indent="0" algn="l">
              <a:lnSpc>
                <a:spcPts val="2400"/>
              </a:lnSpc>
              <a:buNone/>
            </a:pPr>
            <a:r>
              <a:rPr lang="en-US" sz="1500" dirty="0">
                <a:solidFill>
                  <a:srgbClr val="2C2926"/>
                </a:solidFill>
                <a:latin typeface="Inter" pitchFamily="34" charset="0"/>
                <a:ea typeface="Inter" pitchFamily="34" charset="-122"/>
                <a:cs typeface="Inter" pitchFamily="34" charset="-120"/>
              </a:rPr>
              <a:t>Establishes a new directory, automatically populated with </a:t>
            </a:r>
            <a:r>
              <a:rPr lang="en-US" sz="1500" dirty="0">
                <a:solidFill>
                  <a:srgbClr val="2C2926"/>
                </a:solidFill>
                <a:highlight>
                  <a:srgbClr val="F2F2F2"/>
                </a:highlight>
                <a:latin typeface="Consolas" pitchFamily="34" charset="0"/>
                <a:ea typeface="Consolas" pitchFamily="34" charset="-122"/>
                <a:cs typeface="Consolas" pitchFamily="34" charset="-120"/>
              </a:rPr>
              <a:t>.</a:t>
            </a:r>
            <a:r>
              <a:rPr lang="en-US" sz="1500" dirty="0">
                <a:solidFill>
                  <a:srgbClr val="2C2926"/>
                </a:solidFill>
                <a:latin typeface="Inter" pitchFamily="34" charset="0"/>
                <a:ea typeface="Inter" pitchFamily="34" charset="-122"/>
                <a:cs typeface="Inter" pitchFamily="34" charset="-120"/>
              </a:rPr>
              <a:t> (current) and </a:t>
            </a:r>
            <a:r>
              <a:rPr lang="en-US" sz="1500" dirty="0">
                <a:solidFill>
                  <a:srgbClr val="2C2926"/>
                </a:solidFill>
                <a:highlight>
                  <a:srgbClr val="F2F2F2"/>
                </a:highlight>
                <a:latin typeface="Consolas" pitchFamily="34" charset="0"/>
                <a:ea typeface="Consolas" pitchFamily="34" charset="-122"/>
                <a:cs typeface="Consolas" pitchFamily="34" charset="-120"/>
              </a:rPr>
              <a:t>..</a:t>
            </a:r>
            <a:r>
              <a:rPr lang="en-US" sz="1500" dirty="0">
                <a:solidFill>
                  <a:srgbClr val="2C2926"/>
                </a:solidFill>
                <a:latin typeface="Inter" pitchFamily="34" charset="0"/>
                <a:ea typeface="Inter" pitchFamily="34" charset="-122"/>
                <a:cs typeface="Inter" pitchFamily="34" charset="-120"/>
              </a:rPr>
              <a:t> (parent) entries.</a:t>
            </a:r>
            <a:endParaRPr lang="en-US" sz="1500" dirty="0"/>
          </a:p>
        </p:txBody>
      </p:sp>
      <p:pic>
        <p:nvPicPr>
          <p:cNvPr id="7" name="Image 1" descr="preencoded.png"/>
          <p:cNvPicPr>
            <a:picLocks noChangeAspect="1"/>
          </p:cNvPicPr>
          <p:nvPr/>
        </p:nvPicPr>
        <p:blipFill>
          <a:blip r:embed="rId4"/>
          <a:stretch>
            <a:fillRect/>
          </a:stretch>
        </p:blipFill>
        <p:spPr>
          <a:xfrm>
            <a:off x="7435691" y="2551390"/>
            <a:ext cx="481965" cy="481965"/>
          </a:xfrm>
          <a:prstGeom prst="rect">
            <a:avLst/>
          </a:prstGeom>
        </p:spPr>
      </p:pic>
      <p:sp>
        <p:nvSpPr>
          <p:cNvPr id="8" name="Text 4"/>
          <p:cNvSpPr/>
          <p:nvPr/>
        </p:nvSpPr>
        <p:spPr>
          <a:xfrm>
            <a:off x="8158639" y="2665809"/>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Delete</a:t>
            </a:r>
            <a:endParaRPr lang="en-US" sz="1850" dirty="0"/>
          </a:p>
        </p:txBody>
      </p:sp>
      <p:sp>
        <p:nvSpPr>
          <p:cNvPr id="9" name="Text 5"/>
          <p:cNvSpPr/>
          <p:nvPr/>
        </p:nvSpPr>
        <p:spPr>
          <a:xfrm>
            <a:off x="8158639" y="3082647"/>
            <a:ext cx="5677972" cy="624364"/>
          </a:xfrm>
          <a:prstGeom prst="rect">
            <a:avLst/>
          </a:prstGeom>
          <a:noFill/>
          <a:ln/>
        </p:spPr>
        <p:txBody>
          <a:bodyPr wrap="square" lIns="0" tIns="0" rIns="0" bIns="0" rtlCol="0" anchor="t"/>
          <a:lstStyle/>
          <a:p>
            <a:pPr marL="0" indent="0" algn="l">
              <a:lnSpc>
                <a:spcPts val="2400"/>
              </a:lnSpc>
              <a:buNone/>
            </a:pPr>
            <a:r>
              <a:rPr lang="en-US" sz="1500" dirty="0">
                <a:solidFill>
                  <a:srgbClr val="2C2926"/>
                </a:solidFill>
                <a:latin typeface="Inter" pitchFamily="34" charset="0"/>
                <a:ea typeface="Inter" pitchFamily="34" charset="-122"/>
                <a:cs typeface="Inter" pitchFamily="34" charset="-120"/>
              </a:rPr>
              <a:t>Removes an existing directory, but only if it is empty (contains only </a:t>
            </a:r>
            <a:r>
              <a:rPr lang="en-US" sz="1500" dirty="0">
                <a:solidFill>
                  <a:srgbClr val="2C2926"/>
                </a:solidFill>
                <a:highlight>
                  <a:srgbClr val="F2F2F2"/>
                </a:highlight>
                <a:latin typeface="Consolas" pitchFamily="34" charset="0"/>
                <a:ea typeface="Consolas" pitchFamily="34" charset="-122"/>
                <a:cs typeface="Consolas" pitchFamily="34" charset="-120"/>
              </a:rPr>
              <a:t>.</a:t>
            </a:r>
            <a:r>
              <a:rPr lang="en-US" sz="1500" dirty="0">
                <a:solidFill>
                  <a:srgbClr val="2C2926"/>
                </a:solidFill>
                <a:latin typeface="Inter" pitchFamily="34" charset="0"/>
                <a:ea typeface="Inter" pitchFamily="34" charset="-122"/>
                <a:cs typeface="Inter" pitchFamily="34" charset="-120"/>
              </a:rPr>
              <a:t> and </a:t>
            </a:r>
            <a:r>
              <a:rPr lang="en-US" sz="1500" dirty="0">
                <a:solidFill>
                  <a:srgbClr val="2C2926"/>
                </a:solidFill>
                <a:highlight>
                  <a:srgbClr val="F2F2F2"/>
                </a:highlight>
                <a:latin typeface="Consolas" pitchFamily="34" charset="0"/>
                <a:ea typeface="Consolas" pitchFamily="34" charset="-122"/>
                <a:cs typeface="Consolas" pitchFamily="34" charset="-120"/>
              </a:rPr>
              <a:t>..</a:t>
            </a:r>
            <a:r>
              <a:rPr lang="en-US" sz="1500" dirty="0">
                <a:solidFill>
                  <a:srgbClr val="2C2926"/>
                </a:solidFill>
                <a:latin typeface="Inter" pitchFamily="34" charset="0"/>
                <a:ea typeface="Inter" pitchFamily="34" charset="-122"/>
                <a:cs typeface="Inter" pitchFamily="34" charset="-120"/>
              </a:rPr>
              <a:t>).</a:t>
            </a:r>
            <a:endParaRPr lang="en-US" sz="1500" dirty="0"/>
          </a:p>
        </p:txBody>
      </p:sp>
      <p:pic>
        <p:nvPicPr>
          <p:cNvPr id="10" name="Image 2" descr="preencoded.png"/>
          <p:cNvPicPr>
            <a:picLocks noChangeAspect="1"/>
          </p:cNvPicPr>
          <p:nvPr/>
        </p:nvPicPr>
        <p:blipFill>
          <a:blip r:embed="rId5"/>
          <a:stretch>
            <a:fillRect/>
          </a:stretch>
        </p:blipFill>
        <p:spPr>
          <a:xfrm>
            <a:off x="793790" y="4196596"/>
            <a:ext cx="481965" cy="481965"/>
          </a:xfrm>
          <a:prstGeom prst="rect">
            <a:avLst/>
          </a:prstGeom>
        </p:spPr>
      </p:pic>
      <p:sp>
        <p:nvSpPr>
          <p:cNvPr id="11" name="Text 6"/>
          <p:cNvSpPr/>
          <p:nvPr/>
        </p:nvSpPr>
        <p:spPr>
          <a:xfrm>
            <a:off x="1516737" y="4311015"/>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Rename</a:t>
            </a:r>
            <a:endParaRPr lang="en-US" sz="1850" dirty="0"/>
          </a:p>
        </p:txBody>
      </p:sp>
      <p:sp>
        <p:nvSpPr>
          <p:cNvPr id="12" name="Text 7"/>
          <p:cNvSpPr/>
          <p:nvPr/>
        </p:nvSpPr>
        <p:spPr>
          <a:xfrm>
            <a:off x="1516737" y="4727853"/>
            <a:ext cx="5677972" cy="616744"/>
          </a:xfrm>
          <a:prstGeom prst="rect">
            <a:avLst/>
          </a:prstGeom>
          <a:noFill/>
          <a:ln/>
        </p:spPr>
        <p:txBody>
          <a:bodyPr wrap="square" lIns="0" tIns="0" rIns="0" bIns="0" rtlCol="0" anchor="t"/>
          <a:lstStyle/>
          <a:p>
            <a:pPr marL="0" indent="0" algn="l">
              <a:lnSpc>
                <a:spcPts val="2400"/>
              </a:lnSpc>
              <a:buNone/>
            </a:pPr>
            <a:r>
              <a:rPr lang="en-US" sz="1500" dirty="0">
                <a:solidFill>
                  <a:srgbClr val="2C2926"/>
                </a:solidFill>
                <a:latin typeface="Inter" pitchFamily="34" charset="0"/>
                <a:ea typeface="Inter" pitchFamily="34" charset="-122"/>
                <a:cs typeface="Inter" pitchFamily="34" charset="-120"/>
              </a:rPr>
              <a:t>Changes the name of a directory, similar to renaming a regular file.</a:t>
            </a:r>
            <a:endParaRPr lang="en-US" sz="1500" dirty="0"/>
          </a:p>
        </p:txBody>
      </p:sp>
      <p:pic>
        <p:nvPicPr>
          <p:cNvPr id="13" name="Image 3" descr="preencoded.png"/>
          <p:cNvPicPr>
            <a:picLocks noChangeAspect="1"/>
          </p:cNvPicPr>
          <p:nvPr/>
        </p:nvPicPr>
        <p:blipFill>
          <a:blip r:embed="rId6"/>
          <a:stretch>
            <a:fillRect/>
          </a:stretch>
        </p:blipFill>
        <p:spPr>
          <a:xfrm>
            <a:off x="7435691" y="4196596"/>
            <a:ext cx="481965" cy="481965"/>
          </a:xfrm>
          <a:prstGeom prst="rect">
            <a:avLst/>
          </a:prstGeom>
        </p:spPr>
      </p:pic>
      <p:sp>
        <p:nvSpPr>
          <p:cNvPr id="14" name="Text 8"/>
          <p:cNvSpPr/>
          <p:nvPr/>
        </p:nvSpPr>
        <p:spPr>
          <a:xfrm>
            <a:off x="8158639" y="4311015"/>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Link</a:t>
            </a:r>
            <a:endParaRPr lang="en-US" sz="1850" dirty="0"/>
          </a:p>
        </p:txBody>
      </p:sp>
      <p:sp>
        <p:nvSpPr>
          <p:cNvPr id="15" name="Text 9"/>
          <p:cNvSpPr/>
          <p:nvPr/>
        </p:nvSpPr>
        <p:spPr>
          <a:xfrm>
            <a:off x="8158639" y="4727853"/>
            <a:ext cx="5677972" cy="616744"/>
          </a:xfrm>
          <a:prstGeom prst="rect">
            <a:avLst/>
          </a:prstGeom>
          <a:noFill/>
          <a:ln/>
        </p:spPr>
        <p:txBody>
          <a:bodyPr wrap="square" lIns="0" tIns="0" rIns="0" bIns="0" rtlCol="0" anchor="t"/>
          <a:lstStyle/>
          <a:p>
            <a:pPr marL="0" indent="0" algn="l">
              <a:lnSpc>
                <a:spcPts val="2400"/>
              </a:lnSpc>
              <a:buNone/>
            </a:pPr>
            <a:r>
              <a:rPr lang="en-US" sz="1500" dirty="0">
                <a:solidFill>
                  <a:srgbClr val="2C2926"/>
                </a:solidFill>
                <a:latin typeface="Inter" pitchFamily="34" charset="0"/>
                <a:ea typeface="Inter" pitchFamily="34" charset="-122"/>
                <a:cs typeface="Inter" pitchFamily="34" charset="-120"/>
              </a:rPr>
              <a:t>Creates a reference to a file in another directory. This includes both hard links and symbolic links.</a:t>
            </a:r>
            <a:endParaRPr lang="en-US" sz="1500" dirty="0"/>
          </a:p>
        </p:txBody>
      </p:sp>
      <p:pic>
        <p:nvPicPr>
          <p:cNvPr id="16" name="Image 4" descr="preencoded.png"/>
          <p:cNvPicPr>
            <a:picLocks noChangeAspect="1"/>
          </p:cNvPicPr>
          <p:nvPr/>
        </p:nvPicPr>
        <p:blipFill>
          <a:blip r:embed="rId7"/>
          <a:stretch>
            <a:fillRect/>
          </a:stretch>
        </p:blipFill>
        <p:spPr>
          <a:xfrm>
            <a:off x="793790" y="5826562"/>
            <a:ext cx="481965" cy="481965"/>
          </a:xfrm>
          <a:prstGeom prst="rect">
            <a:avLst/>
          </a:prstGeom>
        </p:spPr>
      </p:pic>
      <p:sp>
        <p:nvSpPr>
          <p:cNvPr id="17" name="Text 10"/>
          <p:cNvSpPr/>
          <p:nvPr/>
        </p:nvSpPr>
        <p:spPr>
          <a:xfrm>
            <a:off x="1516737" y="5940981"/>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Unlink</a:t>
            </a:r>
            <a:endParaRPr lang="en-US" sz="1850" dirty="0"/>
          </a:p>
        </p:txBody>
      </p:sp>
      <p:sp>
        <p:nvSpPr>
          <p:cNvPr id="18" name="Text 11"/>
          <p:cNvSpPr/>
          <p:nvPr/>
        </p:nvSpPr>
        <p:spPr>
          <a:xfrm>
            <a:off x="1516737" y="6357818"/>
            <a:ext cx="5677972" cy="616744"/>
          </a:xfrm>
          <a:prstGeom prst="rect">
            <a:avLst/>
          </a:prstGeom>
          <a:noFill/>
          <a:ln/>
        </p:spPr>
        <p:txBody>
          <a:bodyPr wrap="square" lIns="0" tIns="0" rIns="0" bIns="0" rtlCol="0" anchor="t"/>
          <a:lstStyle/>
          <a:p>
            <a:pPr marL="0" indent="0" algn="l">
              <a:lnSpc>
                <a:spcPts val="2400"/>
              </a:lnSpc>
              <a:buNone/>
            </a:pPr>
            <a:r>
              <a:rPr lang="en-US" sz="1500" dirty="0">
                <a:solidFill>
                  <a:srgbClr val="2C2926"/>
                </a:solidFill>
                <a:latin typeface="Inter" pitchFamily="34" charset="0"/>
                <a:ea typeface="Inter" pitchFamily="34" charset="-122"/>
                <a:cs typeface="Inter" pitchFamily="34" charset="-120"/>
              </a:rPr>
              <a:t>Removes a directory entry. If it's the last reference to a file, the file is deleted from the system.</a:t>
            </a:r>
            <a:endParaRPr lang="en-US" sz="1500" dirty="0"/>
          </a:p>
        </p:txBody>
      </p:sp>
      <p:pic>
        <p:nvPicPr>
          <p:cNvPr id="19" name="Image 5" descr="preencoded.png"/>
          <p:cNvPicPr>
            <a:picLocks noChangeAspect="1"/>
          </p:cNvPicPr>
          <p:nvPr/>
        </p:nvPicPr>
        <p:blipFill>
          <a:blip r:embed="rId8"/>
          <a:stretch>
            <a:fillRect/>
          </a:stretch>
        </p:blipFill>
        <p:spPr>
          <a:xfrm>
            <a:off x="7435691" y="5826562"/>
            <a:ext cx="481965" cy="481965"/>
          </a:xfrm>
          <a:prstGeom prst="rect">
            <a:avLst/>
          </a:prstGeom>
        </p:spPr>
      </p:pic>
      <p:sp>
        <p:nvSpPr>
          <p:cNvPr id="20" name="Text 12"/>
          <p:cNvSpPr/>
          <p:nvPr/>
        </p:nvSpPr>
        <p:spPr>
          <a:xfrm>
            <a:off x="8158639" y="5940981"/>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2C2926"/>
                </a:solidFill>
                <a:latin typeface="Bricolage Grotesque Semi Bold" pitchFamily="34" charset="0"/>
                <a:ea typeface="Bricolage Grotesque Semi Bold" pitchFamily="34" charset="-122"/>
                <a:cs typeface="Bricolage Grotesque Semi Bold" pitchFamily="34" charset="-120"/>
              </a:rPr>
              <a:t>Read Directory</a:t>
            </a:r>
            <a:endParaRPr lang="en-US" sz="1850" dirty="0"/>
          </a:p>
        </p:txBody>
      </p:sp>
      <p:sp>
        <p:nvSpPr>
          <p:cNvPr id="21" name="Text 13"/>
          <p:cNvSpPr/>
          <p:nvPr/>
        </p:nvSpPr>
        <p:spPr>
          <a:xfrm>
            <a:off x="8158639" y="6357818"/>
            <a:ext cx="5677972" cy="616744"/>
          </a:xfrm>
          <a:prstGeom prst="rect">
            <a:avLst/>
          </a:prstGeom>
          <a:noFill/>
          <a:ln/>
        </p:spPr>
        <p:txBody>
          <a:bodyPr wrap="square" lIns="0" tIns="0" rIns="0" bIns="0" rtlCol="0" anchor="t"/>
          <a:lstStyle/>
          <a:p>
            <a:pPr marL="0" indent="0" algn="l">
              <a:lnSpc>
                <a:spcPts val="2400"/>
              </a:lnSpc>
              <a:buNone/>
            </a:pPr>
            <a:r>
              <a:rPr lang="en-US" sz="1500" dirty="0">
                <a:solidFill>
                  <a:srgbClr val="2C2926"/>
                </a:solidFill>
                <a:latin typeface="Inter" pitchFamily="34" charset="0"/>
                <a:ea typeface="Inter" pitchFamily="34" charset="-122"/>
                <a:cs typeface="Inter" pitchFamily="34" charset="-120"/>
              </a:rPr>
              <a:t>Allows programs to open, read entries (readdir), and close directories (closedir) to list their contents.</a:t>
            </a:r>
            <a:endParaRPr lang="en-US" sz="1500" dirty="0"/>
          </a:p>
        </p:txBody>
      </p:sp>
      <p:sp>
        <p:nvSpPr>
          <p:cNvPr id="22" name="Text 14"/>
          <p:cNvSpPr/>
          <p:nvPr/>
        </p:nvSpPr>
        <p:spPr>
          <a:xfrm>
            <a:off x="793790" y="7191375"/>
            <a:ext cx="13042821" cy="308372"/>
          </a:xfrm>
          <a:prstGeom prst="rect">
            <a:avLst/>
          </a:prstGeom>
          <a:noFill/>
          <a:ln/>
        </p:spPr>
        <p:txBody>
          <a:bodyPr wrap="none" lIns="0" tIns="0" rIns="0" bIns="0" rtlCol="0" anchor="t"/>
          <a:lstStyle/>
          <a:p>
            <a:pPr marL="0" indent="0" algn="ctr">
              <a:lnSpc>
                <a:spcPts val="2400"/>
              </a:lnSpc>
              <a:buNone/>
            </a:pPr>
            <a:r>
              <a:rPr lang="en-US" sz="1500" dirty="0">
                <a:solidFill>
                  <a:srgbClr val="2C2926"/>
                </a:solidFill>
                <a:latin typeface="Inter" pitchFamily="34" charset="0"/>
                <a:ea typeface="Inter" pitchFamily="34" charset="-122"/>
                <a:cs typeface="Inter" pitchFamily="34" charset="-120"/>
              </a:rPr>
              <a:t>These fundamental operations, while varying slightly between systems, form the backbone of file system interaction and organization.</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TotalTime>
  <Words>2488</Words>
  <Application>Microsoft Office PowerPoint</Application>
  <PresentationFormat>Custom</PresentationFormat>
  <Paragraphs>203</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Bricolage Grotesque Semi Bold</vt:lpstr>
      <vt:lpstr>Inter</vt:lpstr>
      <vt:lpstr>Arial</vt:lpstr>
      <vt:lpstr>Times New Roman</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Roshan</cp:lastModifiedBy>
  <cp:revision>4</cp:revision>
  <dcterms:created xsi:type="dcterms:W3CDTF">2025-07-22T11:30:05Z</dcterms:created>
  <dcterms:modified xsi:type="dcterms:W3CDTF">2025-08-18T08:28:45Z</dcterms:modified>
</cp:coreProperties>
</file>